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64" r:id="rId3"/>
    <p:sldId id="265" r:id="rId4"/>
    <p:sldId id="266" r:id="rId5"/>
    <p:sldId id="263" r:id="rId6"/>
    <p:sldId id="257" r:id="rId7"/>
    <p:sldId id="273" r:id="rId8"/>
    <p:sldId id="274" r:id="rId9"/>
    <p:sldId id="268" r:id="rId10"/>
    <p:sldId id="269" r:id="rId11"/>
    <p:sldId id="270" r:id="rId12"/>
    <p:sldId id="258" r:id="rId13"/>
    <p:sldId id="271" r:id="rId14"/>
    <p:sldId id="275" r:id="rId15"/>
    <p:sldId id="272" r:id="rId16"/>
    <p:sldId id="260" r:id="rId17"/>
    <p:sldId id="262" r:id="rId18"/>
    <p:sldId id="26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3" d="100"/>
          <a:sy n="73" d="100"/>
        </p:scale>
        <p:origin x="-288"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30E2307-1E40-4E12-8716-25BFDA8E7013}" type="datetime1">
              <a:rPr lang="en-US" smtClean="0"/>
              <a:pPr/>
              <a:t>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CFCF5A-EA79-452C-A52C-1A2668C2E7DF}" type="datetime1">
              <a:rPr lang="en-US" smtClean="0"/>
              <a:pPr/>
              <a:t>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5C4C28-BD4B-4892-9A2D-6E19BD753A9A}" type="datetime1">
              <a:rPr lang="en-US" smtClean="0"/>
              <a:pPr/>
              <a:t>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D9D02-426E-46C9-9EE9-0DE1EF8B2838}" type="datetime1">
              <a:rPr lang="en-US" smtClean="0"/>
              <a:pPr/>
              <a:t>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8AEBBE-F8B2-42CF-9895-E86A608384EB}" type="datetime1">
              <a:rPr lang="en-US" smtClean="0"/>
              <a:pPr/>
              <a:t>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1FAA6B6-10E5-4810-BC9F-DA72D8452E73}" type="datetime1">
              <a:rPr lang="en-US" smtClean="0"/>
              <a:pPr/>
              <a:t>12/6/16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18D072-EF12-4AA2-BD71-ABC68B06D0E2}" type="datetime1">
              <a:rPr lang="en-US" smtClean="0"/>
              <a:pPr/>
              <a:t>12/6/16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CDBF60-6CC3-4B74-A60D-3486985E4346}" type="datetime1">
              <a:rPr lang="en-US" smtClean="0"/>
              <a:pPr/>
              <a:t>12/6/16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714818-984F-4759-BF72-A33BDC1963BD}" type="datetime1">
              <a:rPr lang="en-US" smtClean="0"/>
              <a:pPr/>
              <a:t>12/6/16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A7E191-5F94-4FC1-B823-BD7CABF7FA06}" type="datetime1">
              <a:rPr lang="en-US" smtClean="0"/>
              <a:pPr/>
              <a:t>12/6/16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88856D55-EFBE-4F9B-8A5F-09D42CA22A9B}" type="datetime1">
              <a:rPr lang="en-US" smtClean="0"/>
              <a:pPr/>
              <a:t>12/6/16</a:t>
            </a:fld>
            <a:endParaRPr lang="en-US"/>
          </a:p>
        </p:txBody>
      </p:sp>
      <p:sp>
        <p:nvSpPr>
          <p:cNvPr id="9" name="Slide Number Placeholder 8"/>
          <p:cNvSpPr>
            <a:spLocks noGrp="1"/>
          </p:cNvSpPr>
          <p:nvPr>
            <p:ph type="sldNum" sz="quarter" idx="11"/>
          </p:nvPr>
        </p:nvSpPr>
        <p:spPr/>
        <p:txBody>
          <a:bodyPr/>
          <a:lstStyle/>
          <a:p>
            <a:fld id="{687D7A59-36E2-48B9-B146-C1E59501F63F}"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87D7A59-36E2-48B9-B146-C1E59501F63F}"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D1D110F-3F4E-48D9-B8AA-5D0E825AFDBA}" type="datetime1">
              <a:rPr lang="en-US" smtClean="0"/>
              <a:pPr/>
              <a:t>12/6/16</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943"/>
            <a:ext cx="7772400" cy="2723979"/>
          </a:xfrm>
        </p:spPr>
        <p:txBody>
          <a:bodyPr>
            <a:noAutofit/>
          </a:bodyPr>
          <a:lstStyle/>
          <a:p>
            <a:r>
              <a:rPr lang="en-US" sz="3200" dirty="0"/>
              <a:t>Composition Classroom Practices: Applying Theories of Digital Rhetoric, Procedural </a:t>
            </a:r>
            <a:r>
              <a:rPr lang="en-US" sz="3200" dirty="0" smtClean="0"/>
              <a:t>Rhetoric and </a:t>
            </a:r>
            <a:r>
              <a:rPr lang="en-US" sz="3200" dirty="0" err="1"/>
              <a:t>Electracy</a:t>
            </a:r>
            <a:r>
              <a:rPr lang="en-US" sz="3200" dirty="0"/>
              <a:t> in First-Year Composition Curriculum</a:t>
            </a:r>
            <a:br>
              <a:rPr lang="en-US" sz="3200" dirty="0"/>
            </a:br>
            <a:endParaRPr lang="en-US" sz="3200" dirty="0"/>
          </a:p>
        </p:txBody>
      </p:sp>
      <p:sp>
        <p:nvSpPr>
          <p:cNvPr id="3" name="Subtitle 2"/>
          <p:cNvSpPr>
            <a:spLocks noGrp="1"/>
          </p:cNvSpPr>
          <p:nvPr>
            <p:ph type="subTitle" idx="1"/>
          </p:nvPr>
        </p:nvSpPr>
        <p:spPr>
          <a:xfrm>
            <a:off x="1371600" y="3943923"/>
            <a:ext cx="6400800" cy="1085277"/>
          </a:xfrm>
        </p:spPr>
        <p:txBody>
          <a:bodyPr/>
          <a:lstStyle/>
          <a:p>
            <a:r>
              <a:rPr lang="en-US" dirty="0" smtClean="0"/>
              <a:t>Jennifer Falcon</a:t>
            </a:r>
            <a:endParaRPr lang="en-US" dirty="0"/>
          </a:p>
        </p:txBody>
      </p:sp>
    </p:spTree>
    <p:extLst>
      <p:ext uri="{BB962C8B-B14F-4D97-AF65-F5344CB8AC3E}">
        <p14:creationId xmlns:p14="http://schemas.microsoft.com/office/powerpoint/2010/main" val="1837136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sym typeface="Wingdings"/>
              </a:rPr>
              <a:t>Electracy</a:t>
            </a:r>
            <a:endParaRPr lang="en-US" dirty="0"/>
          </a:p>
        </p:txBody>
      </p:sp>
      <p:sp>
        <p:nvSpPr>
          <p:cNvPr id="2" name="Content Placeholder 1"/>
          <p:cNvSpPr>
            <a:spLocks noGrp="1"/>
          </p:cNvSpPr>
          <p:nvPr>
            <p:ph idx="1"/>
          </p:nvPr>
        </p:nvSpPr>
        <p:spPr/>
        <p:txBody>
          <a:bodyPr>
            <a:normAutofit/>
          </a:bodyPr>
          <a:lstStyle/>
          <a:p>
            <a:r>
              <a:rPr lang="en-US" dirty="0" smtClean="0"/>
              <a:t>Sarah </a:t>
            </a:r>
            <a:r>
              <a:rPr lang="en-US" dirty="0"/>
              <a:t>Arroyo in </a:t>
            </a:r>
            <a:r>
              <a:rPr lang="en-US" i="1" dirty="0"/>
              <a:t>Participatory Composition: Video Culture, Writing, and </a:t>
            </a:r>
            <a:r>
              <a:rPr lang="en-US" i="1" dirty="0" err="1"/>
              <a:t>Electracy</a:t>
            </a:r>
            <a:r>
              <a:rPr lang="en-US" i="1" dirty="0"/>
              <a:t> </a:t>
            </a:r>
            <a:r>
              <a:rPr lang="en-US" dirty="0"/>
              <a:t>(2013)</a:t>
            </a:r>
            <a:r>
              <a:rPr lang="en-US" i="1" dirty="0"/>
              <a:t> </a:t>
            </a:r>
            <a:r>
              <a:rPr lang="en-US" dirty="0"/>
              <a:t>uses Gregory Ulmer’s concept of </a:t>
            </a:r>
            <a:r>
              <a:rPr lang="en-US" dirty="0" err="1" smtClean="0"/>
              <a:t>electracy</a:t>
            </a:r>
            <a:r>
              <a:rPr lang="en-US" dirty="0"/>
              <a:t> </a:t>
            </a:r>
            <a:r>
              <a:rPr lang="en-US" i="1" dirty="0" smtClean="0"/>
              <a:t> </a:t>
            </a:r>
            <a:r>
              <a:rPr lang="en-US" dirty="0"/>
              <a:t>discusses participatory composition, and the connectedness of students that alters composition </a:t>
            </a:r>
            <a:r>
              <a:rPr lang="en-US" dirty="0" smtClean="0"/>
              <a:t>classes,</a:t>
            </a:r>
          </a:p>
          <a:p>
            <a:r>
              <a:rPr lang="en-US" dirty="0" err="1" smtClean="0"/>
              <a:t>Electracy</a:t>
            </a:r>
            <a:r>
              <a:rPr lang="en-US" dirty="0" smtClean="0"/>
              <a:t> </a:t>
            </a:r>
            <a:r>
              <a:rPr lang="en-US" dirty="0"/>
              <a:t>includes “civic engagement, community building, and participation” (p. 1). </a:t>
            </a:r>
            <a:endParaRPr lang="en-US" dirty="0" smtClean="0"/>
          </a:p>
          <a:p>
            <a:r>
              <a:rPr lang="en-US" dirty="0" smtClean="0"/>
              <a:t>The </a:t>
            </a:r>
            <a:r>
              <a:rPr lang="en-US" dirty="0"/>
              <a:t>approach to how we teach in </a:t>
            </a:r>
            <a:r>
              <a:rPr lang="en-US" dirty="0" err="1"/>
              <a:t>electracy</a:t>
            </a:r>
            <a:r>
              <a:rPr lang="en-US" dirty="0"/>
              <a:t> is different than print literacy, because as Arroyo argues </a:t>
            </a:r>
            <a:r>
              <a:rPr lang="en-US" dirty="0" err="1"/>
              <a:t>electracy</a:t>
            </a:r>
            <a:r>
              <a:rPr lang="en-US" dirty="0"/>
              <a:t> offers us a chance to work with “established forms as well as inventing new ones as they become timely and necessary” (p. 111). </a:t>
            </a:r>
            <a:endParaRPr lang="en-US" dirty="0" smtClean="0"/>
          </a:p>
        </p:txBody>
      </p:sp>
    </p:spTree>
    <p:extLst>
      <p:ext uri="{BB962C8B-B14F-4D97-AF65-F5344CB8AC3E}">
        <p14:creationId xmlns:p14="http://schemas.microsoft.com/office/powerpoint/2010/main" val="2786295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20794"/>
            <a:ext cx="8229600" cy="1252728"/>
          </a:xfrm>
        </p:spPr>
        <p:txBody>
          <a:bodyPr>
            <a:normAutofit fontScale="90000"/>
          </a:bodyPr>
          <a:lstStyle/>
          <a:p>
            <a:r>
              <a:rPr lang="en-US" b="1" dirty="0"/>
              <a:t>Rhetoric, Technology and the Classroom</a:t>
            </a:r>
            <a:r>
              <a:rPr lang="en-US" dirty="0"/>
              <a:t/>
            </a:r>
            <a:br>
              <a:rPr lang="en-US" dirty="0"/>
            </a:br>
            <a:endParaRPr lang="en-US" dirty="0"/>
          </a:p>
        </p:txBody>
      </p:sp>
      <p:sp>
        <p:nvSpPr>
          <p:cNvPr id="2" name="Content Placeholder 1"/>
          <p:cNvSpPr>
            <a:spLocks noGrp="1"/>
          </p:cNvSpPr>
          <p:nvPr>
            <p:ph idx="1"/>
          </p:nvPr>
        </p:nvSpPr>
        <p:spPr/>
        <p:txBody>
          <a:bodyPr>
            <a:normAutofit/>
          </a:bodyPr>
          <a:lstStyle/>
          <a:p>
            <a:r>
              <a:rPr lang="en-US" dirty="0" err="1" smtClean="0"/>
              <a:t>Hawisher</a:t>
            </a:r>
            <a:r>
              <a:rPr lang="en-US" dirty="0" smtClean="0"/>
              <a:t> &amp; </a:t>
            </a:r>
            <a:r>
              <a:rPr lang="en-US" dirty="0" err="1" smtClean="0"/>
              <a:t>Selfe</a:t>
            </a:r>
            <a:r>
              <a:rPr lang="en-US" dirty="0" smtClean="0"/>
              <a:t> (1991)</a:t>
            </a:r>
            <a:r>
              <a:rPr lang="en-US" dirty="0" smtClean="0">
                <a:sym typeface="Wingdings"/>
              </a:rPr>
              <a:t> “</a:t>
            </a:r>
            <a:r>
              <a:rPr lang="en-US" dirty="0"/>
              <a:t>The Rhetoric of Technology and the Electronic Writing Class” </a:t>
            </a:r>
            <a:endParaRPr lang="en-US" dirty="0" smtClean="0"/>
          </a:p>
          <a:p>
            <a:r>
              <a:rPr lang="en-US" dirty="0"/>
              <a:t>The New London Group (1996</a:t>
            </a:r>
            <a:r>
              <a:rPr lang="en-US" dirty="0" smtClean="0"/>
              <a:t>) “</a:t>
            </a:r>
            <a:r>
              <a:rPr lang="en-US" dirty="0"/>
              <a:t>A Pedagogy of </a:t>
            </a:r>
            <a:r>
              <a:rPr lang="en-US" dirty="0" err="1"/>
              <a:t>Multiliteracies</a:t>
            </a:r>
            <a:r>
              <a:rPr lang="en-US" dirty="0"/>
              <a:t>: Designing Social Futures”</a:t>
            </a:r>
            <a:r>
              <a:rPr lang="en-US" dirty="0"/>
              <a:t> </a:t>
            </a:r>
            <a:endParaRPr lang="en-US" dirty="0" smtClean="0">
              <a:sym typeface="Wingdings"/>
            </a:endParaRPr>
          </a:p>
          <a:p>
            <a:r>
              <a:rPr lang="en-US" dirty="0" err="1"/>
              <a:t>Wysocki</a:t>
            </a:r>
            <a:r>
              <a:rPr lang="en-US" dirty="0"/>
              <a:t> and Johnson-</a:t>
            </a:r>
            <a:r>
              <a:rPr lang="en-US" dirty="0" err="1"/>
              <a:t>Eilola</a:t>
            </a:r>
            <a:r>
              <a:rPr lang="en-US" dirty="0"/>
              <a:t> (</a:t>
            </a:r>
            <a:r>
              <a:rPr lang="en-US" dirty="0" smtClean="0"/>
              <a:t>1999) “Blinded </a:t>
            </a:r>
            <a:r>
              <a:rPr lang="en-US" dirty="0"/>
              <a:t>by the Letter: Why Are We Using Literacy as a Metaphor for Everything Else</a:t>
            </a:r>
            <a:r>
              <a:rPr lang="en-US" dirty="0" smtClean="0"/>
              <a:t>?” </a:t>
            </a:r>
            <a:endParaRPr lang="en-US" dirty="0" smtClean="0">
              <a:sym typeface="Wingdings"/>
            </a:endParaRPr>
          </a:p>
          <a:p>
            <a:r>
              <a:rPr lang="en-US" dirty="0"/>
              <a:t>Yancey (2004)</a:t>
            </a:r>
            <a:r>
              <a:rPr lang="en-US" dirty="0"/>
              <a:t> </a:t>
            </a:r>
            <a:r>
              <a:rPr lang="en-US" dirty="0" smtClean="0"/>
              <a:t>“</a:t>
            </a:r>
            <a:r>
              <a:rPr lang="en-US" dirty="0"/>
              <a:t>Made not only in words: Composition in a new key</a:t>
            </a:r>
            <a:r>
              <a:rPr lang="en-US" dirty="0"/>
              <a:t> </a:t>
            </a:r>
            <a:r>
              <a:rPr lang="en-US" dirty="0" smtClean="0"/>
              <a:t>”</a:t>
            </a:r>
            <a:endParaRPr lang="en-US" dirty="0" smtClean="0">
              <a:sym typeface="Wingdings"/>
            </a:endParaRPr>
          </a:p>
          <a:p>
            <a:r>
              <a:rPr lang="en-US" dirty="0" err="1" smtClean="0">
                <a:sym typeface="Wingdings"/>
              </a:rPr>
              <a:t>Selber</a:t>
            </a:r>
            <a:r>
              <a:rPr lang="en-US" dirty="0" smtClean="0">
                <a:sym typeface="Wingdings"/>
              </a:rPr>
              <a:t> (2004) </a:t>
            </a:r>
            <a:r>
              <a:rPr lang="en-US" i="1" dirty="0" err="1" smtClean="0">
                <a:sym typeface="Wingdings"/>
              </a:rPr>
              <a:t>Multiliteracies</a:t>
            </a:r>
            <a:r>
              <a:rPr lang="en-US" i="1" dirty="0" smtClean="0">
                <a:sym typeface="Wingdings"/>
              </a:rPr>
              <a:t> for a Digital Age</a:t>
            </a:r>
            <a:endParaRPr lang="en-US" dirty="0" smtClean="0">
              <a:sym typeface="Wingdings"/>
            </a:endParaRPr>
          </a:p>
          <a:p>
            <a:r>
              <a:rPr lang="en-US" dirty="0" smtClean="0"/>
              <a:t>Clarke </a:t>
            </a:r>
            <a:r>
              <a:rPr lang="en-US" dirty="0"/>
              <a:t>(2009) in “The Digital Imperative: Making the Case for a 21</a:t>
            </a:r>
            <a:r>
              <a:rPr lang="en-US" baseline="30000" dirty="0"/>
              <a:t>st</a:t>
            </a:r>
            <a:r>
              <a:rPr lang="en-US" dirty="0"/>
              <a:t>-Century Pedagogy”</a:t>
            </a:r>
            <a:r>
              <a:rPr lang="en-US" dirty="0"/>
              <a:t> </a:t>
            </a:r>
            <a:endParaRPr lang="en-US" dirty="0" smtClean="0">
              <a:sym typeface="Wingdings"/>
            </a:endParaRPr>
          </a:p>
          <a:p>
            <a:endParaRPr lang="en-US" dirty="0"/>
          </a:p>
        </p:txBody>
      </p:sp>
    </p:spTree>
    <p:extLst>
      <p:ext uri="{BB962C8B-B14F-4D97-AF65-F5344CB8AC3E}">
        <p14:creationId xmlns:p14="http://schemas.microsoft.com/office/powerpoint/2010/main" val="4178508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Methodology</a:t>
            </a:r>
            <a:endParaRPr lang="en-US" dirty="0"/>
          </a:p>
        </p:txBody>
      </p:sp>
      <p:sp>
        <p:nvSpPr>
          <p:cNvPr id="2" name="Content Placeholder 1"/>
          <p:cNvSpPr>
            <a:spLocks noGrp="1"/>
          </p:cNvSpPr>
          <p:nvPr>
            <p:ph idx="1"/>
          </p:nvPr>
        </p:nvSpPr>
        <p:spPr>
          <a:xfrm>
            <a:off x="872067" y="1417638"/>
            <a:ext cx="7408333" cy="4708525"/>
          </a:xfrm>
        </p:spPr>
        <p:txBody>
          <a:bodyPr>
            <a:normAutofit fontScale="92500"/>
          </a:bodyPr>
          <a:lstStyle/>
          <a:p>
            <a:r>
              <a:rPr lang="en-US" dirty="0" smtClean="0"/>
              <a:t>To </a:t>
            </a:r>
            <a:r>
              <a:rPr lang="en-US" dirty="0"/>
              <a:t>identify which </a:t>
            </a:r>
            <a:r>
              <a:rPr lang="en-US" dirty="0" smtClean="0"/>
              <a:t>theories, if any, </a:t>
            </a:r>
            <a:r>
              <a:rPr lang="en-US" dirty="0"/>
              <a:t>are applied in the creation of first-year composition </a:t>
            </a:r>
            <a:r>
              <a:rPr lang="en-US" dirty="0" smtClean="0"/>
              <a:t>curriculum and how they are applied. </a:t>
            </a:r>
          </a:p>
          <a:p>
            <a:r>
              <a:rPr lang="en-US" dirty="0" smtClean="0"/>
              <a:t>I </a:t>
            </a:r>
            <a:r>
              <a:rPr lang="en-US" dirty="0"/>
              <a:t>will establish contact with Writing Program Administrators by sending out surveys, and request interviews WPAs based on survey </a:t>
            </a:r>
            <a:r>
              <a:rPr lang="en-US" dirty="0" smtClean="0"/>
              <a:t>responses. </a:t>
            </a:r>
          </a:p>
          <a:p>
            <a:r>
              <a:rPr lang="en-US" dirty="0" smtClean="0">
                <a:solidFill>
                  <a:srgbClr val="2F2B20"/>
                </a:solidFill>
              </a:rPr>
              <a:t>Survey </a:t>
            </a:r>
            <a:r>
              <a:rPr lang="en-US" dirty="0">
                <a:solidFill>
                  <a:srgbClr val="2F2B20"/>
                </a:solidFill>
              </a:rPr>
              <a:t>questions asked will be: What is the Carnegie Classification of</a:t>
            </a:r>
            <a:r>
              <a:rPr lang="en-US" b="1" dirty="0">
                <a:solidFill>
                  <a:srgbClr val="2F2B20"/>
                </a:solidFill>
              </a:rPr>
              <a:t> </a:t>
            </a:r>
            <a:r>
              <a:rPr lang="en-US" dirty="0">
                <a:solidFill>
                  <a:srgbClr val="2F2B20"/>
                </a:solidFill>
              </a:rPr>
              <a:t>your institution? Has your first-year composition curriculum changed in the last 5-10 years? If so, what changes to the curriculum were made? How many, if any, multimodal assignments are part of curriculum? Does your curriculum include a video essay or video project? Does your curriculum include audio assignments? This is only a sample of potential survey questions. Additional questions may be needed, or the current questions will be modified</a:t>
            </a:r>
            <a:r>
              <a:rPr lang="en-US" dirty="0" smtClean="0">
                <a:solidFill>
                  <a:srgbClr val="2F2B20"/>
                </a:solidFill>
              </a:rPr>
              <a:t>.</a:t>
            </a:r>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2778607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ym typeface="Wingdings"/>
              </a:rPr>
              <a:t>Data Collection</a:t>
            </a:r>
            <a:endParaRPr lang="en-US" dirty="0"/>
          </a:p>
        </p:txBody>
      </p:sp>
      <p:sp>
        <p:nvSpPr>
          <p:cNvPr id="2" name="Content Placeholder 1"/>
          <p:cNvSpPr>
            <a:spLocks noGrp="1"/>
          </p:cNvSpPr>
          <p:nvPr>
            <p:ph idx="1"/>
          </p:nvPr>
        </p:nvSpPr>
        <p:spPr>
          <a:xfrm>
            <a:off x="872067" y="1637732"/>
            <a:ext cx="7408333" cy="4488432"/>
          </a:xfrm>
        </p:spPr>
        <p:txBody>
          <a:bodyPr>
            <a:normAutofit/>
          </a:bodyPr>
          <a:lstStyle/>
          <a:p>
            <a:r>
              <a:rPr lang="en-US" dirty="0" smtClean="0">
                <a:solidFill>
                  <a:srgbClr val="2F2B20"/>
                </a:solidFill>
              </a:rPr>
              <a:t>After </a:t>
            </a:r>
            <a:r>
              <a:rPr lang="en-US" dirty="0">
                <a:solidFill>
                  <a:srgbClr val="2F2B20"/>
                </a:solidFill>
              </a:rPr>
              <a:t>reviewing survey responses I will select five to seven universities and request interviews with WPAs and </a:t>
            </a:r>
            <a:r>
              <a:rPr lang="en-US" dirty="0" smtClean="0">
                <a:solidFill>
                  <a:srgbClr val="2F2B20"/>
                </a:solidFill>
              </a:rPr>
              <a:t>instructors. </a:t>
            </a:r>
          </a:p>
          <a:p>
            <a:r>
              <a:rPr lang="en-US" dirty="0" smtClean="0">
                <a:solidFill>
                  <a:srgbClr val="2F2B20"/>
                </a:solidFill>
              </a:rPr>
              <a:t>Interview </a:t>
            </a:r>
            <a:r>
              <a:rPr lang="en-US" dirty="0">
                <a:solidFill>
                  <a:srgbClr val="2F2B20"/>
                </a:solidFill>
              </a:rPr>
              <a:t>questions asked will be: How are assignments explained to students? Do instructors modify assignment guidelines or do instructors all follow the same curriculum? What are the expected learning outcomes for multimodal/video/audio assignments? Is assessment focused more on process or final product? Interview questions may change depending upon survey responses. </a:t>
            </a:r>
          </a:p>
          <a:p>
            <a:endParaRPr lang="en-US" dirty="0"/>
          </a:p>
        </p:txBody>
      </p:sp>
    </p:spTree>
    <p:extLst>
      <p:ext uri="{BB962C8B-B14F-4D97-AF65-F5344CB8AC3E}">
        <p14:creationId xmlns:p14="http://schemas.microsoft.com/office/powerpoint/2010/main" val="4189994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Collection			</a:t>
            </a:r>
            <a:endParaRPr lang="en-US" dirty="0"/>
          </a:p>
        </p:txBody>
      </p:sp>
      <p:sp>
        <p:nvSpPr>
          <p:cNvPr id="3" name="Content Placeholder 2"/>
          <p:cNvSpPr>
            <a:spLocks noGrp="1"/>
          </p:cNvSpPr>
          <p:nvPr>
            <p:ph idx="1"/>
          </p:nvPr>
        </p:nvSpPr>
        <p:spPr/>
        <p:txBody>
          <a:bodyPr/>
          <a:lstStyle/>
          <a:p>
            <a:r>
              <a:rPr lang="en-US" dirty="0">
                <a:solidFill>
                  <a:srgbClr val="2F2B20"/>
                </a:solidFill>
              </a:rPr>
              <a:t>If available, during this stage I will ask for and conduct a discourse analysis of the following documents: first-year composition syllabus, assignment guidelines, and rubrics.  </a:t>
            </a:r>
          </a:p>
          <a:p>
            <a:r>
              <a:rPr lang="en-US" dirty="0">
                <a:solidFill>
                  <a:srgbClr val="2F2B20"/>
                </a:solidFill>
              </a:rPr>
              <a:t>If rubrics or assignment guidelines are not available, then during interviews I will ask questions specific to the information I hoped to gain in reviewing these documents. </a:t>
            </a:r>
          </a:p>
        </p:txBody>
      </p:sp>
    </p:spTree>
    <p:extLst>
      <p:ext uri="{BB962C8B-B14F-4D97-AF65-F5344CB8AC3E}">
        <p14:creationId xmlns:p14="http://schemas.microsoft.com/office/powerpoint/2010/main" val="2910236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ym typeface="Wingdings"/>
              </a:rPr>
              <a:t>Data Analysis</a:t>
            </a:r>
            <a:endParaRPr lang="en-US" dirty="0"/>
          </a:p>
        </p:txBody>
      </p:sp>
      <p:sp>
        <p:nvSpPr>
          <p:cNvPr id="2" name="Content Placeholder 1"/>
          <p:cNvSpPr>
            <a:spLocks noGrp="1"/>
          </p:cNvSpPr>
          <p:nvPr>
            <p:ph idx="1"/>
          </p:nvPr>
        </p:nvSpPr>
        <p:spPr>
          <a:xfrm>
            <a:off x="872067" y="1554174"/>
            <a:ext cx="7408333" cy="4571989"/>
          </a:xfrm>
        </p:spPr>
        <p:txBody>
          <a:bodyPr>
            <a:normAutofit lnSpcReduction="10000"/>
          </a:bodyPr>
          <a:lstStyle/>
          <a:p>
            <a:r>
              <a:rPr lang="en-US" dirty="0" smtClean="0">
                <a:solidFill>
                  <a:srgbClr val="2F2B20"/>
                </a:solidFill>
              </a:rPr>
              <a:t>The </a:t>
            </a:r>
            <a:r>
              <a:rPr lang="en-US" dirty="0">
                <a:solidFill>
                  <a:srgbClr val="2F2B20"/>
                </a:solidFill>
              </a:rPr>
              <a:t>survey questions are aimed at gaining knowledge about the types of classrooms composition classes are taught in, and the ratio of text only assignments to digital, or multimodal assignments. </a:t>
            </a:r>
            <a:endParaRPr lang="en-US" dirty="0" smtClean="0">
              <a:solidFill>
                <a:srgbClr val="2F2B20"/>
              </a:solidFill>
            </a:endParaRPr>
          </a:p>
          <a:p>
            <a:r>
              <a:rPr lang="en-US" dirty="0" smtClean="0">
                <a:solidFill>
                  <a:srgbClr val="2F2B20"/>
                </a:solidFill>
              </a:rPr>
              <a:t>Interviews </a:t>
            </a:r>
            <a:r>
              <a:rPr lang="en-US" dirty="0">
                <a:solidFill>
                  <a:srgbClr val="2F2B20"/>
                </a:solidFill>
              </a:rPr>
              <a:t>will allow me to collect information that will assist in helping me attempt to trace the link between specific theories of digital rhetoric, procedural rhetoric, and </a:t>
            </a:r>
            <a:r>
              <a:rPr lang="en-US" dirty="0" err="1">
                <a:solidFill>
                  <a:srgbClr val="2F2B20"/>
                </a:solidFill>
              </a:rPr>
              <a:t>electracy</a:t>
            </a:r>
            <a:r>
              <a:rPr lang="en-US" dirty="0">
                <a:solidFill>
                  <a:srgbClr val="2F2B20"/>
                </a:solidFill>
              </a:rPr>
              <a:t> and what is practiced and included in first-year composition curriculum</a:t>
            </a:r>
            <a:r>
              <a:rPr lang="en-US" dirty="0" smtClean="0">
                <a:solidFill>
                  <a:srgbClr val="2F2B20"/>
                </a:solidFill>
              </a:rPr>
              <a:t>.</a:t>
            </a:r>
          </a:p>
          <a:p>
            <a:r>
              <a:rPr lang="en-US" dirty="0" smtClean="0">
                <a:solidFill>
                  <a:srgbClr val="2F2B20"/>
                </a:solidFill>
              </a:rPr>
              <a:t> </a:t>
            </a:r>
            <a:r>
              <a:rPr lang="en-US" dirty="0">
                <a:solidFill>
                  <a:srgbClr val="2F2B20"/>
                </a:solidFill>
              </a:rPr>
              <a:t>The analysis of the data collected and interviews conducted will be grounded in three categories that I will create and use as a lens for analysis based on all relevant scholarship to the dissertation topic. </a:t>
            </a:r>
            <a:endParaRPr lang="en-US" dirty="0" smtClean="0">
              <a:solidFill>
                <a:srgbClr val="2F2B20"/>
              </a:solidFill>
            </a:endParaRPr>
          </a:p>
          <a:p>
            <a:endParaRPr lang="en-US" dirty="0"/>
          </a:p>
        </p:txBody>
      </p:sp>
    </p:spTree>
    <p:extLst>
      <p:ext uri="{BB962C8B-B14F-4D97-AF65-F5344CB8AC3E}">
        <p14:creationId xmlns:p14="http://schemas.microsoft.com/office/powerpoint/2010/main" val="1273063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Limitations</a:t>
            </a:r>
            <a:endParaRPr lang="en-US" dirty="0"/>
          </a:p>
        </p:txBody>
      </p:sp>
      <p:sp>
        <p:nvSpPr>
          <p:cNvPr id="2" name="Content Placeholder 1"/>
          <p:cNvSpPr>
            <a:spLocks noGrp="1"/>
          </p:cNvSpPr>
          <p:nvPr>
            <p:ph idx="1"/>
          </p:nvPr>
        </p:nvSpPr>
        <p:spPr/>
        <p:txBody>
          <a:bodyPr>
            <a:normAutofit/>
          </a:bodyPr>
          <a:lstStyle/>
          <a:p>
            <a:r>
              <a:rPr lang="en-US" dirty="0"/>
              <a:t>Limitations of this study may stem from the small sample size. The universities participating in the survey, and interviews I conduct will not be representative of all universities and first-year composition curriculums. </a:t>
            </a:r>
            <a:endParaRPr lang="en-US" dirty="0" smtClean="0"/>
          </a:p>
          <a:p>
            <a:r>
              <a:rPr lang="en-US" dirty="0" smtClean="0"/>
              <a:t>There </a:t>
            </a:r>
            <a:r>
              <a:rPr lang="en-US" dirty="0"/>
              <a:t>may no be obvious connection to a theory in digital rhetoric, procedural rhetoric, and </a:t>
            </a:r>
            <a:r>
              <a:rPr lang="en-US" dirty="0" err="1"/>
              <a:t>electracy</a:t>
            </a:r>
            <a:r>
              <a:rPr lang="en-US" dirty="0"/>
              <a:t>, which will not only make analysis of the documents collected difficult, but could lead to me making decisions or assumptions about the data collected. </a:t>
            </a:r>
          </a:p>
        </p:txBody>
      </p:sp>
    </p:spTree>
    <p:extLst>
      <p:ext uri="{BB962C8B-B14F-4D97-AF65-F5344CB8AC3E}">
        <p14:creationId xmlns:p14="http://schemas.microsoft.com/office/powerpoint/2010/main" val="22255668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Next Steps</a:t>
            </a:r>
            <a:endParaRPr lang="en-US" dirty="0"/>
          </a:p>
        </p:txBody>
      </p:sp>
      <p:sp>
        <p:nvSpPr>
          <p:cNvPr id="2" name="Content Placeholder 1"/>
          <p:cNvSpPr>
            <a:spLocks noGrp="1"/>
          </p:cNvSpPr>
          <p:nvPr>
            <p:ph idx="1"/>
          </p:nvPr>
        </p:nvSpPr>
        <p:spPr/>
        <p:txBody>
          <a:bodyPr/>
          <a:lstStyle/>
          <a:p>
            <a:r>
              <a:rPr lang="en-US" dirty="0" smtClean="0">
                <a:solidFill>
                  <a:srgbClr val="2F2B20"/>
                </a:solidFill>
              </a:rPr>
              <a:t>Complete and submit IRB for approval</a:t>
            </a:r>
          </a:p>
          <a:p>
            <a:r>
              <a:rPr lang="en-US" dirty="0" smtClean="0">
                <a:solidFill>
                  <a:srgbClr val="2F2B20"/>
                </a:solidFill>
              </a:rPr>
              <a:t>Continue developing survey questions</a:t>
            </a:r>
            <a:endParaRPr lang="en-US" dirty="0" smtClean="0">
              <a:solidFill>
                <a:srgbClr val="2F2B20"/>
              </a:solidFill>
            </a:endParaRPr>
          </a:p>
          <a:p>
            <a:r>
              <a:rPr lang="en-US" dirty="0" smtClean="0">
                <a:solidFill>
                  <a:srgbClr val="2F2B20"/>
                </a:solidFill>
              </a:rPr>
              <a:t>Continue collecting sources/books for full literature review</a:t>
            </a:r>
          </a:p>
          <a:p>
            <a:r>
              <a:rPr lang="en-US" dirty="0" smtClean="0">
                <a:solidFill>
                  <a:srgbClr val="2F2B20"/>
                </a:solidFill>
              </a:rPr>
              <a:t>Collect data in Spring 2017</a:t>
            </a:r>
          </a:p>
          <a:p>
            <a:r>
              <a:rPr lang="en-US" dirty="0" smtClean="0">
                <a:solidFill>
                  <a:srgbClr val="2F2B20"/>
                </a:solidFill>
              </a:rPr>
              <a:t>Follow timeline accordingly</a:t>
            </a:r>
            <a:endParaRPr lang="en-US" dirty="0" smtClean="0">
              <a:solidFill>
                <a:srgbClr val="2F2B20"/>
              </a:solidFill>
            </a:endParaRPr>
          </a:p>
          <a:p>
            <a:endParaRPr lang="en-US" dirty="0" smtClean="0">
              <a:solidFill>
                <a:srgbClr val="2F2B20"/>
              </a:solidFill>
            </a:endParaRPr>
          </a:p>
          <a:p>
            <a:endParaRPr lang="en-US" dirty="0"/>
          </a:p>
        </p:txBody>
      </p:sp>
    </p:spTree>
    <p:extLst>
      <p:ext uri="{BB962C8B-B14F-4D97-AF65-F5344CB8AC3E}">
        <p14:creationId xmlns:p14="http://schemas.microsoft.com/office/powerpoint/2010/main" val="12275286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References</a:t>
            </a:r>
            <a:endParaRPr lang="en-US" dirty="0"/>
          </a:p>
        </p:txBody>
      </p:sp>
      <p:sp>
        <p:nvSpPr>
          <p:cNvPr id="2" name="Content Placeholder 1"/>
          <p:cNvSpPr>
            <a:spLocks noGrp="1"/>
          </p:cNvSpPr>
          <p:nvPr>
            <p:ph idx="1"/>
          </p:nvPr>
        </p:nvSpPr>
        <p:spPr>
          <a:xfrm>
            <a:off x="872067" y="1774888"/>
            <a:ext cx="7408333" cy="4692485"/>
          </a:xfrm>
        </p:spPr>
        <p:txBody>
          <a:bodyPr>
            <a:normAutofit fontScale="62500" lnSpcReduction="20000"/>
          </a:bodyPr>
          <a:lstStyle/>
          <a:p>
            <a:r>
              <a:rPr lang="en-US" dirty="0"/>
              <a:t>Arroyo, S. J. (2013). </a:t>
            </a:r>
            <a:r>
              <a:rPr lang="en-US" i="1" dirty="0"/>
              <a:t>Participatory composition: Video culture, writing, and </a:t>
            </a:r>
            <a:r>
              <a:rPr lang="en-US" i="1" dirty="0" err="1"/>
              <a:t>electracy</a:t>
            </a:r>
            <a:r>
              <a:rPr lang="en-US" dirty="0"/>
              <a:t>. SIU Press.</a:t>
            </a:r>
          </a:p>
          <a:p>
            <a:r>
              <a:rPr lang="en-US" dirty="0"/>
              <a:t>[Kindle version]. Retrieved from </a:t>
            </a:r>
            <a:r>
              <a:rPr lang="en-US" dirty="0" err="1"/>
              <a:t>Amazon.com</a:t>
            </a:r>
            <a:endParaRPr lang="en-US" dirty="0"/>
          </a:p>
          <a:p>
            <a:r>
              <a:rPr lang="en-US" dirty="0"/>
              <a:t>Clark, J. E. (2010). The digital imperative: Making the case for a 21st-century pedagogy. </a:t>
            </a:r>
            <a:br>
              <a:rPr lang="en-US" dirty="0"/>
            </a:br>
            <a:r>
              <a:rPr lang="en-US" i="1" dirty="0" smtClean="0"/>
              <a:t>Computers </a:t>
            </a:r>
            <a:r>
              <a:rPr lang="en-US" i="1" dirty="0"/>
              <a:t>and Composition</a:t>
            </a:r>
            <a:r>
              <a:rPr lang="en-US" dirty="0"/>
              <a:t>, </a:t>
            </a:r>
            <a:r>
              <a:rPr lang="en-US" i="1" dirty="0"/>
              <a:t>27</a:t>
            </a:r>
            <a:r>
              <a:rPr lang="en-US" dirty="0"/>
              <a:t>(1), 27-35</a:t>
            </a:r>
            <a:r>
              <a:rPr lang="en-US" dirty="0" smtClean="0"/>
              <a:t>.</a:t>
            </a:r>
            <a:r>
              <a:rPr lang="en-US" dirty="0"/>
              <a:t> </a:t>
            </a:r>
          </a:p>
          <a:p>
            <a:r>
              <a:rPr lang="en-US" dirty="0" err="1"/>
              <a:t>Bogost</a:t>
            </a:r>
            <a:r>
              <a:rPr lang="en-US" dirty="0"/>
              <a:t>, I. (2007). </a:t>
            </a:r>
            <a:r>
              <a:rPr lang="en-US" i="1" dirty="0"/>
              <a:t>Persuasive games: The expressive power of videogames</a:t>
            </a:r>
            <a:r>
              <a:rPr lang="en-US" dirty="0"/>
              <a:t>. </a:t>
            </a:r>
            <a:r>
              <a:rPr lang="en-US" dirty="0" err="1"/>
              <a:t>Mit</a:t>
            </a:r>
            <a:r>
              <a:rPr lang="en-US" dirty="0"/>
              <a:t> Press</a:t>
            </a:r>
            <a:r>
              <a:rPr lang="en-US" dirty="0" smtClean="0"/>
              <a:t>.</a:t>
            </a:r>
            <a:r>
              <a:rPr lang="en-US" dirty="0"/>
              <a:t> </a:t>
            </a:r>
          </a:p>
          <a:p>
            <a:r>
              <a:rPr lang="en-US" dirty="0" err="1"/>
              <a:t>Eyman</a:t>
            </a:r>
            <a:r>
              <a:rPr lang="en-US" dirty="0"/>
              <a:t>, D. (2015). </a:t>
            </a:r>
            <a:r>
              <a:rPr lang="en-US" i="1" dirty="0"/>
              <a:t>Digital Rhetoric: Theory, Method, Practice</a:t>
            </a:r>
            <a:r>
              <a:rPr lang="en-US" dirty="0"/>
              <a:t>. University of Michigan Press</a:t>
            </a:r>
            <a:r>
              <a:rPr lang="en-US" dirty="0" smtClean="0"/>
              <a:t>.</a:t>
            </a:r>
            <a:r>
              <a:rPr lang="en-US" dirty="0"/>
              <a:t> </a:t>
            </a:r>
          </a:p>
          <a:p>
            <a:r>
              <a:rPr lang="en-US" dirty="0" err="1"/>
              <a:t>Hawisher</a:t>
            </a:r>
            <a:r>
              <a:rPr lang="en-US" dirty="0"/>
              <a:t>, G. E., &amp; </a:t>
            </a:r>
            <a:r>
              <a:rPr lang="en-US" dirty="0" err="1"/>
              <a:t>Selfe</a:t>
            </a:r>
            <a:r>
              <a:rPr lang="en-US" dirty="0"/>
              <a:t>, C. L. (1991). The rhetoric of technology and the electronic writing </a:t>
            </a:r>
            <a:r>
              <a:rPr lang="en-US" dirty="0" smtClean="0"/>
              <a:t>class</a:t>
            </a:r>
            <a:r>
              <a:rPr lang="en-US" dirty="0"/>
              <a:t>. </a:t>
            </a:r>
            <a:r>
              <a:rPr lang="en-US" i="1" dirty="0"/>
              <a:t>College Composition and Communication</a:t>
            </a:r>
            <a:r>
              <a:rPr lang="en-US" dirty="0"/>
              <a:t>, </a:t>
            </a:r>
            <a:r>
              <a:rPr lang="en-US" i="1" dirty="0"/>
              <a:t>42</a:t>
            </a:r>
            <a:r>
              <a:rPr lang="en-US" dirty="0"/>
              <a:t>(1), 55-65</a:t>
            </a:r>
            <a:r>
              <a:rPr lang="en-US" dirty="0" smtClean="0"/>
              <a:t>.</a:t>
            </a:r>
            <a:r>
              <a:rPr lang="en-US" dirty="0"/>
              <a:t> </a:t>
            </a:r>
          </a:p>
          <a:p>
            <a:r>
              <a:rPr lang="en-US" dirty="0" err="1"/>
              <a:t>Losh</a:t>
            </a:r>
            <a:r>
              <a:rPr lang="en-US" dirty="0"/>
              <a:t>, E. M. (2009). “Hacking Aristotle: What is Digital Rhetoric” </a:t>
            </a:r>
            <a:r>
              <a:rPr lang="en-US" i="1" dirty="0" err="1"/>
              <a:t>Virtualpolitik</a:t>
            </a:r>
            <a:r>
              <a:rPr lang="en-US" i="1" dirty="0"/>
              <a:t> : An electronic history of government media-making in a time of war, scandal, disaster, miscommunication, and mistakes</a:t>
            </a:r>
            <a:r>
              <a:rPr lang="en-US" dirty="0"/>
              <a:t>. Cambridge, Mass.: MIT Press. </a:t>
            </a:r>
          </a:p>
          <a:p>
            <a:r>
              <a:rPr lang="en-US" dirty="0"/>
              <a:t>Porter, J. E. (2009). Recovering delivery for digital rhetoric. </a:t>
            </a:r>
            <a:r>
              <a:rPr lang="en-US" i="1" dirty="0"/>
              <a:t>Computers and Composition</a:t>
            </a:r>
            <a:r>
              <a:rPr lang="en-US" dirty="0"/>
              <a:t>, </a:t>
            </a:r>
            <a:r>
              <a:rPr lang="en-US" i="1" dirty="0"/>
              <a:t>26</a:t>
            </a:r>
            <a:r>
              <a:rPr lang="en-US" dirty="0"/>
              <a:t>(4)</a:t>
            </a:r>
            <a:r>
              <a:rPr lang="en-US" dirty="0" smtClean="0"/>
              <a:t>,      </a:t>
            </a:r>
            <a:r>
              <a:rPr lang="en-US" dirty="0"/>
              <a:t>207-224</a:t>
            </a:r>
            <a:r>
              <a:rPr lang="en-US" dirty="0" smtClean="0"/>
              <a:t>.</a:t>
            </a:r>
            <a:endParaRPr lang="en-US" dirty="0"/>
          </a:p>
          <a:p>
            <a:r>
              <a:rPr lang="en-US" dirty="0" err="1"/>
              <a:t>Selber</a:t>
            </a:r>
            <a:r>
              <a:rPr lang="en-US" dirty="0"/>
              <a:t>, S. (2004). </a:t>
            </a:r>
            <a:r>
              <a:rPr lang="en-US" i="1" dirty="0" err="1"/>
              <a:t>Multiliteracies</a:t>
            </a:r>
            <a:r>
              <a:rPr lang="en-US" i="1" dirty="0"/>
              <a:t> for a digital age</a:t>
            </a:r>
            <a:r>
              <a:rPr lang="en-US" dirty="0"/>
              <a:t>. SIU Press.</a:t>
            </a:r>
          </a:p>
          <a:p>
            <a:r>
              <a:rPr lang="en-US" dirty="0" err="1"/>
              <a:t>Wysocki</a:t>
            </a:r>
            <a:r>
              <a:rPr lang="en-US" dirty="0"/>
              <a:t>, A. F., &amp; Johnson-</a:t>
            </a:r>
            <a:r>
              <a:rPr lang="en-US" dirty="0" err="1"/>
              <a:t>Eilola</a:t>
            </a:r>
            <a:r>
              <a:rPr lang="en-US" dirty="0"/>
              <a:t>, J. (1999). Blinded by the Letter: Why Are We Using Literacy as a Metaphor for Everything Else?. </a:t>
            </a:r>
            <a:r>
              <a:rPr lang="en-US" i="1" dirty="0"/>
              <a:t>Passions, pedagogies, and 21st century technologies</a:t>
            </a:r>
            <a:r>
              <a:rPr lang="en-US" dirty="0"/>
              <a:t>, 349-368.</a:t>
            </a:r>
          </a:p>
          <a:p>
            <a:r>
              <a:rPr lang="en-US" dirty="0"/>
              <a:t>Yancey, K. B. (2004). Made not only in words: Composition in a new key. </a:t>
            </a:r>
            <a:r>
              <a:rPr lang="en-US" i="1" dirty="0"/>
              <a:t>College Composition and Communication</a:t>
            </a:r>
            <a:r>
              <a:rPr lang="en-US" dirty="0"/>
              <a:t>, </a:t>
            </a:r>
            <a:r>
              <a:rPr lang="en-US" i="1" dirty="0"/>
              <a:t>56</a:t>
            </a:r>
            <a:r>
              <a:rPr lang="en-US" dirty="0"/>
              <a:t>(2), 297-328.</a:t>
            </a:r>
          </a:p>
          <a:p>
            <a:r>
              <a:rPr lang="en-US" dirty="0" err="1"/>
              <a:t>Zappen</a:t>
            </a:r>
            <a:r>
              <a:rPr lang="en-US" dirty="0"/>
              <a:t>, J. P. (2005). Digital rhetoric: Toward an integrated theory. </a:t>
            </a:r>
            <a:r>
              <a:rPr lang="en-US" i="1" dirty="0"/>
              <a:t>Technical Communication Quarterly</a:t>
            </a:r>
            <a:r>
              <a:rPr lang="en-US" dirty="0"/>
              <a:t>, </a:t>
            </a:r>
            <a:r>
              <a:rPr lang="en-US" i="1" dirty="0"/>
              <a:t>14</a:t>
            </a:r>
            <a:r>
              <a:rPr lang="en-US" dirty="0"/>
              <a:t>(3), 319-325</a:t>
            </a:r>
            <a:r>
              <a:rPr lang="en-US" dirty="0" smtClean="0"/>
              <a:t>.</a:t>
            </a:r>
            <a:endParaRPr lang="en-US" dirty="0"/>
          </a:p>
        </p:txBody>
      </p:sp>
    </p:spTree>
    <p:extLst>
      <p:ext uri="{BB962C8B-B14F-4D97-AF65-F5344CB8AC3E}">
        <p14:creationId xmlns:p14="http://schemas.microsoft.com/office/powerpoint/2010/main" val="3633849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Overview</a:t>
            </a:r>
            <a:endParaRPr lang="en-US" dirty="0"/>
          </a:p>
        </p:txBody>
      </p:sp>
      <p:sp>
        <p:nvSpPr>
          <p:cNvPr id="2" name="Content Placeholder 1"/>
          <p:cNvSpPr>
            <a:spLocks noGrp="1"/>
          </p:cNvSpPr>
          <p:nvPr>
            <p:ph idx="1"/>
          </p:nvPr>
        </p:nvSpPr>
        <p:spPr>
          <a:xfrm>
            <a:off x="872067" y="1971962"/>
            <a:ext cx="7408333" cy="4154201"/>
          </a:xfrm>
        </p:spPr>
        <p:txBody>
          <a:bodyPr>
            <a:normAutofit/>
          </a:bodyPr>
          <a:lstStyle/>
          <a:p>
            <a:r>
              <a:rPr lang="en-US" dirty="0" err="1" smtClean="0"/>
              <a:t>Wysocki</a:t>
            </a:r>
            <a:r>
              <a:rPr lang="en-US" dirty="0"/>
              <a:t>, and Johnson-</a:t>
            </a:r>
            <a:r>
              <a:rPr lang="en-US" dirty="0" err="1" smtClean="0"/>
              <a:t>Eilola</a:t>
            </a:r>
            <a:r>
              <a:rPr lang="en-US" dirty="0" smtClean="0"/>
              <a:t> (1999) i</a:t>
            </a:r>
            <a:r>
              <a:rPr lang="en-US" dirty="0" smtClean="0"/>
              <a:t>n “</a:t>
            </a:r>
            <a:r>
              <a:rPr lang="en-US" dirty="0" smtClean="0"/>
              <a:t>Blinded by the Letter: Why Are We Using Literacy as a Metaphor for Everything Else?” </a:t>
            </a:r>
            <a:r>
              <a:rPr lang="en-US" dirty="0" smtClean="0"/>
              <a:t>criticize </a:t>
            </a:r>
            <a:r>
              <a:rPr lang="en-US" dirty="0" smtClean="0"/>
              <a:t>the approach to literacy as a skill that equals the playing field for all</a:t>
            </a:r>
            <a:r>
              <a:rPr lang="en-US" dirty="0" smtClean="0"/>
              <a:t>.</a:t>
            </a:r>
          </a:p>
          <a:p>
            <a:r>
              <a:rPr lang="en-US" dirty="0" smtClean="0"/>
              <a:t>This approach does </a:t>
            </a:r>
            <a:r>
              <a:rPr lang="en-US" dirty="0" smtClean="0"/>
              <a:t>not address systemic issues, as it is an assumption that to be literate in any area is to have a set of skills that are both desirable and beneficial. </a:t>
            </a:r>
          </a:p>
          <a:p>
            <a:r>
              <a:rPr lang="en-US" dirty="0" smtClean="0"/>
              <a:t>Apply this observation </a:t>
            </a:r>
            <a:r>
              <a:rPr lang="en-US" dirty="0"/>
              <a:t>to the the digital </a:t>
            </a:r>
            <a:r>
              <a:rPr lang="en-US" dirty="0" smtClean="0"/>
              <a:t>assignment in first</a:t>
            </a:r>
            <a:r>
              <a:rPr lang="en-US" dirty="0" smtClean="0"/>
              <a:t>-year composition curriculum.</a:t>
            </a:r>
            <a:endParaRPr lang="en-US" dirty="0"/>
          </a:p>
        </p:txBody>
      </p:sp>
    </p:spTree>
    <p:extLst>
      <p:ext uri="{BB962C8B-B14F-4D97-AF65-F5344CB8AC3E}">
        <p14:creationId xmlns:p14="http://schemas.microsoft.com/office/powerpoint/2010/main" val="1356866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Overview</a:t>
            </a:r>
            <a:endParaRPr lang="en-US" dirty="0"/>
          </a:p>
        </p:txBody>
      </p:sp>
      <p:sp>
        <p:nvSpPr>
          <p:cNvPr id="2" name="Content Placeholder 1"/>
          <p:cNvSpPr>
            <a:spLocks noGrp="1"/>
          </p:cNvSpPr>
          <p:nvPr>
            <p:ph idx="1"/>
          </p:nvPr>
        </p:nvSpPr>
        <p:spPr>
          <a:xfrm>
            <a:off x="872067" y="1417638"/>
            <a:ext cx="7408333" cy="4708525"/>
          </a:xfrm>
        </p:spPr>
        <p:txBody>
          <a:bodyPr>
            <a:normAutofit/>
          </a:bodyPr>
          <a:lstStyle/>
          <a:p>
            <a:r>
              <a:rPr lang="en-US" dirty="0"/>
              <a:t>T</a:t>
            </a:r>
            <a:r>
              <a:rPr lang="en-US" dirty="0" smtClean="0"/>
              <a:t>here </a:t>
            </a:r>
            <a:r>
              <a:rPr lang="en-US" dirty="0"/>
              <a:t>exist numerous appeals to scholars to critically address and think about the role of technology in the classroom, its social use and the implications of both in our daily lives and writing</a:t>
            </a:r>
            <a:r>
              <a:rPr lang="en-US" dirty="0" smtClean="0"/>
              <a:t>.</a:t>
            </a:r>
          </a:p>
          <a:p>
            <a:r>
              <a:rPr lang="en-US" dirty="0">
                <a:solidFill>
                  <a:srgbClr val="2F2B20"/>
                </a:solidFill>
              </a:rPr>
              <a:t>Limiting or limited number of scholarly works in </a:t>
            </a:r>
            <a:r>
              <a:rPr lang="en-US" dirty="0" smtClean="0">
                <a:solidFill>
                  <a:srgbClr val="2F2B20"/>
                </a:solidFill>
              </a:rPr>
              <a:t>application.</a:t>
            </a:r>
          </a:p>
          <a:p>
            <a:r>
              <a:rPr lang="en-US" dirty="0" smtClean="0">
                <a:solidFill>
                  <a:srgbClr val="2F2B20"/>
                </a:solidFill>
              </a:rPr>
              <a:t>Various pedagogical </a:t>
            </a:r>
            <a:r>
              <a:rPr lang="en-US" dirty="0">
                <a:solidFill>
                  <a:srgbClr val="2F2B20"/>
                </a:solidFill>
              </a:rPr>
              <a:t>practices and assignments that aim to incorporate elements of digital </a:t>
            </a:r>
            <a:r>
              <a:rPr lang="en-US" dirty="0" smtClean="0">
                <a:solidFill>
                  <a:srgbClr val="2F2B20"/>
                </a:solidFill>
              </a:rPr>
              <a:t>rhetoric, </a:t>
            </a:r>
            <a:r>
              <a:rPr lang="en-US" dirty="0"/>
              <a:t>procedural rhetoric, and the concept of </a:t>
            </a:r>
            <a:r>
              <a:rPr lang="en-US" dirty="0" err="1"/>
              <a:t>electracy</a:t>
            </a:r>
            <a:r>
              <a:rPr lang="en-US" dirty="0" smtClean="0">
                <a:solidFill>
                  <a:srgbClr val="2F2B20"/>
                </a:solidFill>
              </a:rPr>
              <a:t> </a:t>
            </a:r>
            <a:r>
              <a:rPr lang="en-US" dirty="0">
                <a:solidFill>
                  <a:srgbClr val="2F2B20"/>
                </a:solidFill>
              </a:rPr>
              <a:t>and build digital literacies of students in composition classrooms. </a:t>
            </a:r>
            <a:endParaRPr lang="en-US" dirty="0" smtClean="0">
              <a:solidFill>
                <a:srgbClr val="2F2B20"/>
              </a:solidFill>
            </a:endParaRPr>
          </a:p>
          <a:p>
            <a:r>
              <a:rPr lang="en-US" dirty="0" smtClean="0"/>
              <a:t>These also provide </a:t>
            </a:r>
            <a:r>
              <a:rPr lang="en-US" dirty="0"/>
              <a:t>a framework to approach the role of technology in the lives of students inside and outside the classroom. </a:t>
            </a:r>
          </a:p>
          <a:p>
            <a:endParaRPr lang="en-US" dirty="0">
              <a:solidFill>
                <a:srgbClr val="2F2B20"/>
              </a:solidFill>
            </a:endParaRPr>
          </a:p>
          <a:p>
            <a:endParaRPr lang="en-US" dirty="0"/>
          </a:p>
        </p:txBody>
      </p:sp>
    </p:spTree>
    <p:extLst>
      <p:ext uri="{BB962C8B-B14F-4D97-AF65-F5344CB8AC3E}">
        <p14:creationId xmlns:p14="http://schemas.microsoft.com/office/powerpoint/2010/main" val="3275395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Overview</a:t>
            </a:r>
            <a:endParaRPr lang="en-US" dirty="0"/>
          </a:p>
        </p:txBody>
      </p:sp>
      <p:sp>
        <p:nvSpPr>
          <p:cNvPr id="2" name="Content Placeholder 1"/>
          <p:cNvSpPr>
            <a:spLocks noGrp="1"/>
          </p:cNvSpPr>
          <p:nvPr>
            <p:ph idx="1"/>
          </p:nvPr>
        </p:nvSpPr>
        <p:spPr>
          <a:xfrm>
            <a:off x="872067" y="1417638"/>
            <a:ext cx="7408333" cy="4708525"/>
          </a:xfrm>
        </p:spPr>
        <p:txBody>
          <a:bodyPr>
            <a:normAutofit fontScale="92500"/>
          </a:bodyPr>
          <a:lstStyle/>
          <a:p>
            <a:pPr marL="114300" indent="0">
              <a:buNone/>
            </a:pPr>
            <a:endParaRPr lang="en-US" dirty="0" smtClean="0"/>
          </a:p>
          <a:p>
            <a:r>
              <a:rPr lang="en-US" dirty="0" smtClean="0"/>
              <a:t>Each </a:t>
            </a:r>
            <a:r>
              <a:rPr lang="en-US" dirty="0"/>
              <a:t>provides </a:t>
            </a:r>
            <a:r>
              <a:rPr lang="en-US" dirty="0" smtClean="0"/>
              <a:t>students </a:t>
            </a:r>
            <a:r>
              <a:rPr lang="en-US" dirty="0"/>
              <a:t>with an opportunity to develop </a:t>
            </a:r>
            <a:r>
              <a:rPr lang="en-US" dirty="0" err="1" smtClean="0"/>
              <a:t>multiliteracies</a:t>
            </a:r>
            <a:r>
              <a:rPr lang="en-US" dirty="0"/>
              <a:t>,</a:t>
            </a:r>
            <a:r>
              <a:rPr lang="en-US" dirty="0" smtClean="0"/>
              <a:t> </a:t>
            </a:r>
            <a:r>
              <a:rPr lang="en-US" dirty="0"/>
              <a:t>question their relationship with technology (digital rhetoric), explore their role as users of technology (procedural rhetoric), and the participatory nature of composition (</a:t>
            </a:r>
            <a:r>
              <a:rPr lang="en-US" dirty="0" err="1"/>
              <a:t>electracy</a:t>
            </a:r>
            <a:r>
              <a:rPr lang="en-US" dirty="0"/>
              <a:t>). </a:t>
            </a:r>
            <a:endParaRPr lang="en-US" dirty="0" smtClean="0"/>
          </a:p>
          <a:p>
            <a:r>
              <a:rPr lang="en-US" dirty="0"/>
              <a:t>Danger of approaching digital rhetoric, procedural rhetoric, and </a:t>
            </a:r>
            <a:r>
              <a:rPr lang="en-US" dirty="0" err="1"/>
              <a:t>electracy</a:t>
            </a:r>
            <a:r>
              <a:rPr lang="en-US" dirty="0"/>
              <a:t> as an area for students to become literate in </a:t>
            </a:r>
            <a:r>
              <a:rPr lang="en-US" dirty="0" smtClean="0"/>
              <a:t>when working </a:t>
            </a:r>
            <a:r>
              <a:rPr lang="en-US" dirty="0"/>
              <a:t>in digital spaces without exploring the relationship between the user and the technology. </a:t>
            </a:r>
          </a:p>
          <a:p>
            <a:r>
              <a:rPr lang="en-US" dirty="0"/>
              <a:t>Knowing how to use a platform effectively also includes understanding its role beyond completing a task/assignment. To do this students as users of the technology must be able to think critically about the impact of the technology, how using it changes them, and how they change it.</a:t>
            </a:r>
          </a:p>
          <a:p>
            <a:endParaRPr lang="en-US" dirty="0" smtClean="0"/>
          </a:p>
          <a:p>
            <a:endParaRPr lang="en-US" dirty="0"/>
          </a:p>
        </p:txBody>
      </p:sp>
    </p:spTree>
    <p:extLst>
      <p:ext uri="{BB962C8B-B14F-4D97-AF65-F5344CB8AC3E}">
        <p14:creationId xmlns:p14="http://schemas.microsoft.com/office/powerpoint/2010/main" val="4144325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Research Questions</a:t>
            </a:r>
            <a:endParaRPr lang="en-US" dirty="0"/>
          </a:p>
        </p:txBody>
      </p:sp>
      <p:sp>
        <p:nvSpPr>
          <p:cNvPr id="2" name="Content Placeholder 1"/>
          <p:cNvSpPr>
            <a:spLocks noGrp="1"/>
          </p:cNvSpPr>
          <p:nvPr>
            <p:ph idx="1"/>
          </p:nvPr>
        </p:nvSpPr>
        <p:spPr>
          <a:xfrm>
            <a:off x="872067" y="1417638"/>
            <a:ext cx="7408333" cy="4892357"/>
          </a:xfrm>
        </p:spPr>
        <p:txBody>
          <a:bodyPr>
            <a:normAutofit lnSpcReduction="10000"/>
          </a:bodyPr>
          <a:lstStyle/>
          <a:p>
            <a:r>
              <a:rPr lang="en-US" dirty="0"/>
              <a:t>In an effort to better understand how and why theories in digital rhetoric, procedural rhetoric, and </a:t>
            </a:r>
            <a:r>
              <a:rPr lang="en-US" dirty="0" err="1"/>
              <a:t>electracy</a:t>
            </a:r>
            <a:r>
              <a:rPr lang="en-US" dirty="0"/>
              <a:t> inform and influence first-year composition curriculum I will conduct qualitative research that will include an analysis of documents, surveys, and interviews to answer the following research questions:</a:t>
            </a:r>
          </a:p>
          <a:p>
            <a:pPr marL="0" lvl="0" indent="0">
              <a:buNone/>
            </a:pPr>
            <a:endParaRPr lang="en-US" dirty="0" smtClean="0"/>
          </a:p>
          <a:p>
            <a:pPr lvl="0"/>
            <a:r>
              <a:rPr lang="en-US" dirty="0" smtClean="0"/>
              <a:t>How</a:t>
            </a:r>
            <a:r>
              <a:rPr lang="en-US" dirty="0"/>
              <a:t>, if at all, do digital rhetoric, procedural rhetoric, and the concept of </a:t>
            </a:r>
            <a:r>
              <a:rPr lang="en-US" dirty="0" err="1"/>
              <a:t>electracy</a:t>
            </a:r>
            <a:r>
              <a:rPr lang="en-US" dirty="0"/>
              <a:t> influence composition curriculum and approaches to digital literacies in the field of rhetoric and composition? </a:t>
            </a:r>
            <a:endParaRPr lang="en-US" dirty="0" smtClean="0"/>
          </a:p>
          <a:p>
            <a:pPr lvl="0"/>
            <a:endParaRPr lang="en-US" dirty="0"/>
          </a:p>
          <a:p>
            <a:pPr lvl="0"/>
            <a:r>
              <a:rPr lang="en-US" dirty="0"/>
              <a:t>What types of assignments and platforms allow for an attempt to combine theory and application in the composition classroom?</a:t>
            </a:r>
            <a:endParaRPr lang="en-US" dirty="0">
              <a:effectLst/>
            </a:endParaRPr>
          </a:p>
        </p:txBody>
      </p:sp>
    </p:spTree>
    <p:extLst>
      <p:ext uri="{BB962C8B-B14F-4D97-AF65-F5344CB8AC3E}">
        <p14:creationId xmlns:p14="http://schemas.microsoft.com/office/powerpoint/2010/main" val="609935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92438"/>
            <a:ext cx="7620000" cy="1143000"/>
          </a:xfrm>
        </p:spPr>
        <p:txBody>
          <a:bodyPr/>
          <a:lstStyle/>
          <a:p>
            <a:r>
              <a:rPr lang="en-US" dirty="0" smtClean="0">
                <a:sym typeface="Wingdings"/>
              </a:rPr>
              <a:t>Digital Rhetoric</a:t>
            </a:r>
            <a:br>
              <a:rPr lang="en-US" dirty="0" smtClean="0">
                <a:sym typeface="Wingdings"/>
              </a:rPr>
            </a:br>
            <a:endParaRPr lang="en-US" dirty="0"/>
          </a:p>
        </p:txBody>
      </p:sp>
      <p:sp>
        <p:nvSpPr>
          <p:cNvPr id="2" name="Content Placeholder 1"/>
          <p:cNvSpPr>
            <a:spLocks noGrp="1"/>
          </p:cNvSpPr>
          <p:nvPr>
            <p:ph idx="1"/>
          </p:nvPr>
        </p:nvSpPr>
        <p:spPr>
          <a:xfrm>
            <a:off x="872067" y="1925296"/>
            <a:ext cx="7408333" cy="4535107"/>
          </a:xfrm>
        </p:spPr>
        <p:txBody>
          <a:bodyPr>
            <a:normAutofit/>
          </a:bodyPr>
          <a:lstStyle/>
          <a:p>
            <a:r>
              <a:rPr lang="en-US" dirty="0" smtClean="0"/>
              <a:t>In 1993 </a:t>
            </a:r>
            <a:r>
              <a:rPr lang="en-US" dirty="0"/>
              <a:t>Richard Lanham coined the term </a:t>
            </a:r>
            <a:r>
              <a:rPr lang="en-US" i="1" dirty="0"/>
              <a:t>digital rhetoric</a:t>
            </a:r>
            <a:r>
              <a:rPr lang="en-US" dirty="0"/>
              <a:t> in his book </a:t>
            </a:r>
            <a:r>
              <a:rPr lang="en-US" i="1" dirty="0"/>
              <a:t>The Electronic Word: Democracy, Technology, and the Arts. </a:t>
            </a:r>
            <a:endParaRPr lang="en-US" dirty="0" smtClean="0"/>
          </a:p>
          <a:p>
            <a:r>
              <a:rPr lang="en-US" dirty="0"/>
              <a:t> </a:t>
            </a:r>
            <a:r>
              <a:rPr lang="en-US" dirty="0" smtClean="0"/>
              <a:t>In 2005 </a:t>
            </a:r>
            <a:r>
              <a:rPr lang="en-US" dirty="0" err="1" smtClean="0"/>
              <a:t>Zappen</a:t>
            </a:r>
            <a:r>
              <a:rPr lang="en-US" dirty="0" smtClean="0"/>
              <a:t> defines </a:t>
            </a:r>
            <a:r>
              <a:rPr lang="en-US" dirty="0"/>
              <a:t>digital rhetoric as “traditional rhetorical strategies function in digital spaces and suggest how these strategies are reconfigured within these spaces” (p. 319). </a:t>
            </a:r>
            <a:endParaRPr lang="en-US" dirty="0" smtClean="0"/>
          </a:p>
          <a:p>
            <a:r>
              <a:rPr lang="en-US" dirty="0"/>
              <a:t>In </a:t>
            </a:r>
            <a:r>
              <a:rPr lang="en-US" dirty="0" err="1"/>
              <a:t>Losh’s</a:t>
            </a:r>
            <a:r>
              <a:rPr lang="en-US" dirty="0"/>
              <a:t> 2009 book</a:t>
            </a:r>
            <a:r>
              <a:rPr lang="en-US" i="1" dirty="0"/>
              <a:t> </a:t>
            </a:r>
            <a:r>
              <a:rPr lang="en-US" i="1" dirty="0" err="1"/>
              <a:t>Virtualpolitik</a:t>
            </a:r>
            <a:r>
              <a:rPr lang="en-US" i="1" dirty="0"/>
              <a:t> : An electronic history of government media-making in a time of war, scandal, disaster, miscommunication, and mistakes</a:t>
            </a:r>
            <a:r>
              <a:rPr lang="en-US" dirty="0"/>
              <a:t> she provides a comprehensive four-part definition of digital rhetoric: </a:t>
            </a:r>
          </a:p>
          <a:p>
            <a:pPr marL="114300" indent="0">
              <a:buNone/>
            </a:pPr>
            <a:endParaRPr lang="en-US" dirty="0" smtClean="0"/>
          </a:p>
          <a:p>
            <a:endParaRPr lang="en-US" dirty="0"/>
          </a:p>
        </p:txBody>
      </p:sp>
    </p:spTree>
    <p:extLst>
      <p:ext uri="{BB962C8B-B14F-4D97-AF65-F5344CB8AC3E}">
        <p14:creationId xmlns:p14="http://schemas.microsoft.com/office/powerpoint/2010/main" val="439690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ym typeface="Wingdings"/>
              </a:rPr>
              <a:t>Digital </a:t>
            </a:r>
            <a:r>
              <a:rPr lang="en-US" dirty="0">
                <a:sym typeface="Wingdings"/>
              </a:rPr>
              <a:t>Rhetoric</a:t>
            </a:r>
            <a:endParaRPr lang="en-US" dirty="0"/>
          </a:p>
        </p:txBody>
      </p:sp>
      <p:sp>
        <p:nvSpPr>
          <p:cNvPr id="2" name="Content Placeholder 1"/>
          <p:cNvSpPr>
            <a:spLocks noGrp="1"/>
          </p:cNvSpPr>
          <p:nvPr>
            <p:ph idx="1"/>
          </p:nvPr>
        </p:nvSpPr>
        <p:spPr>
          <a:xfrm>
            <a:off x="872067" y="1704578"/>
            <a:ext cx="7408333" cy="4421585"/>
          </a:xfrm>
        </p:spPr>
        <p:txBody>
          <a:bodyPr>
            <a:normAutofit fontScale="92500" lnSpcReduction="10000"/>
          </a:bodyPr>
          <a:lstStyle/>
          <a:p>
            <a:pPr marL="571500" lvl="0" indent="-457200">
              <a:buFont typeface="+mj-lt"/>
              <a:buAutoNum type="arabicPeriod"/>
            </a:pPr>
            <a:r>
              <a:rPr lang="en-US" dirty="0" smtClean="0"/>
              <a:t>The </a:t>
            </a:r>
            <a:r>
              <a:rPr lang="en-US" dirty="0"/>
              <a:t>conventions of new digital genres that are used for everyday discourse, as well as for special occasions, in average people’s lives.</a:t>
            </a:r>
          </a:p>
          <a:p>
            <a:pPr marL="571500" lvl="0" indent="-457200">
              <a:buFont typeface="+mj-lt"/>
              <a:buAutoNum type="arabicPeriod"/>
            </a:pPr>
            <a:r>
              <a:rPr lang="en-US" dirty="0" smtClean="0"/>
              <a:t>Public </a:t>
            </a:r>
            <a:r>
              <a:rPr lang="en-US" dirty="0"/>
              <a:t>rhetoric, often in the form of political messages from government institutions, which is represented or recorded through digital technology and disseminated via electronic distributed networks.</a:t>
            </a:r>
          </a:p>
          <a:p>
            <a:pPr marL="571500" lvl="0" indent="-457200">
              <a:buFont typeface="+mj-lt"/>
              <a:buAutoNum type="arabicPeriod"/>
            </a:pPr>
            <a:r>
              <a:rPr lang="en-US" dirty="0" smtClean="0"/>
              <a:t>The </a:t>
            </a:r>
            <a:r>
              <a:rPr lang="en-US" dirty="0"/>
              <a:t>emerging scholarly discipline concerned with the rhetorical interpretation of computer-generated media as objects of study.</a:t>
            </a:r>
          </a:p>
          <a:p>
            <a:pPr marL="571500" lvl="0" indent="-457200">
              <a:buFont typeface="+mj-lt"/>
              <a:buAutoNum type="arabicPeriod"/>
            </a:pPr>
            <a:r>
              <a:rPr lang="en-US" dirty="0" smtClean="0"/>
              <a:t>Mathematical </a:t>
            </a:r>
            <a:r>
              <a:rPr lang="en-US" dirty="0"/>
              <a:t>theories of communication from the field of information science, many of which attempt to quantify the amount of uncertainty in a given linguistic exchange or the likely paths through which messages travel. (p. 47 - 48)</a:t>
            </a:r>
          </a:p>
          <a:p>
            <a:endParaRPr lang="en-US" dirty="0"/>
          </a:p>
          <a:p>
            <a:endParaRPr lang="en-US" dirty="0"/>
          </a:p>
        </p:txBody>
      </p:sp>
    </p:spTree>
    <p:extLst>
      <p:ext uri="{BB962C8B-B14F-4D97-AF65-F5344CB8AC3E}">
        <p14:creationId xmlns:p14="http://schemas.microsoft.com/office/powerpoint/2010/main" val="3848821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ym typeface="Wingdings"/>
              </a:rPr>
              <a:t>Digital Rhetoric</a:t>
            </a:r>
            <a:endParaRPr lang="en-US" dirty="0"/>
          </a:p>
        </p:txBody>
      </p:sp>
      <p:sp>
        <p:nvSpPr>
          <p:cNvPr id="2" name="Content Placeholder 1"/>
          <p:cNvSpPr>
            <a:spLocks noGrp="1"/>
          </p:cNvSpPr>
          <p:nvPr>
            <p:ph idx="1"/>
          </p:nvPr>
        </p:nvSpPr>
        <p:spPr>
          <a:xfrm>
            <a:off x="872067" y="1417638"/>
            <a:ext cx="7408333" cy="4932749"/>
          </a:xfrm>
        </p:spPr>
        <p:txBody>
          <a:bodyPr>
            <a:normAutofit/>
          </a:bodyPr>
          <a:lstStyle/>
          <a:p>
            <a:r>
              <a:rPr lang="en-US" dirty="0" smtClean="0">
                <a:solidFill>
                  <a:srgbClr val="2F2B20"/>
                </a:solidFill>
              </a:rPr>
              <a:t>Doug </a:t>
            </a:r>
            <a:r>
              <a:rPr lang="en-US" dirty="0" err="1">
                <a:solidFill>
                  <a:srgbClr val="2F2B20"/>
                </a:solidFill>
              </a:rPr>
              <a:t>Eyman</a:t>
            </a:r>
            <a:r>
              <a:rPr lang="en-US" dirty="0">
                <a:solidFill>
                  <a:srgbClr val="2F2B20"/>
                </a:solidFill>
              </a:rPr>
              <a:t> in </a:t>
            </a:r>
            <a:r>
              <a:rPr lang="en-US" i="1" dirty="0" smtClean="0">
                <a:solidFill>
                  <a:srgbClr val="2F2B20"/>
                </a:solidFill>
              </a:rPr>
              <a:t>Digital </a:t>
            </a:r>
            <a:r>
              <a:rPr lang="en-US" i="1" dirty="0">
                <a:solidFill>
                  <a:srgbClr val="2F2B20"/>
                </a:solidFill>
              </a:rPr>
              <a:t>Rhetoric: Theory, Method, Practice</a:t>
            </a:r>
            <a:r>
              <a:rPr lang="en-US" dirty="0">
                <a:solidFill>
                  <a:srgbClr val="2F2B20"/>
                </a:solidFill>
              </a:rPr>
              <a:t> (2015) </a:t>
            </a:r>
            <a:r>
              <a:rPr lang="en-US" dirty="0" smtClean="0">
                <a:solidFill>
                  <a:srgbClr val="2F2B20"/>
                </a:solidFill>
              </a:rPr>
              <a:t>writes “</a:t>
            </a:r>
            <a:r>
              <a:rPr lang="en-US" dirty="0">
                <a:solidFill>
                  <a:srgbClr val="2F2B20"/>
                </a:solidFill>
              </a:rPr>
              <a:t>the sense that a focus outside of the tradition of written and spoken argument broadens the available opportunities to apply rhetorical theory to new objects of study.” </a:t>
            </a:r>
            <a:endParaRPr lang="en-US" dirty="0" smtClean="0">
              <a:solidFill>
                <a:srgbClr val="2F2B20"/>
              </a:solidFill>
            </a:endParaRPr>
          </a:p>
          <a:p>
            <a:r>
              <a:rPr lang="en-US" dirty="0" smtClean="0">
                <a:solidFill>
                  <a:srgbClr val="2F2B20"/>
                </a:solidFill>
              </a:rPr>
              <a:t>The implications of digital spaces suggests a reliance on the visuals used and perceived that also find themselves closely related to methods of delivery.</a:t>
            </a:r>
          </a:p>
          <a:p>
            <a:r>
              <a:rPr lang="en-US" dirty="0" smtClean="0">
                <a:solidFill>
                  <a:srgbClr val="2F2B20"/>
                </a:solidFill>
              </a:rPr>
              <a:t> “digital rhetoric may use any of the rhetorical fields and methods that may be useful in any given inquiry, including those of traditiona</a:t>
            </a:r>
            <a:r>
              <a:rPr lang="en-US" dirty="0" smtClean="0">
                <a:solidFill>
                  <a:srgbClr val="2F2B20"/>
                </a:solidFill>
              </a:rPr>
              <a:t>l/classical rhetoric, contemporary theories of rhetoric, visual rhetoric, computational rhetoric,</a:t>
            </a:r>
            <a:r>
              <a:rPr lang="en-US" dirty="0">
                <a:solidFill>
                  <a:srgbClr val="2F2B20"/>
                </a:solidFill>
              </a:rPr>
              <a:t> </a:t>
            </a:r>
            <a:r>
              <a:rPr lang="en-US" dirty="0" smtClean="0">
                <a:solidFill>
                  <a:srgbClr val="2F2B20"/>
                </a:solidFill>
              </a:rPr>
              <a:t>and procedural rhetoric”</a:t>
            </a:r>
            <a:endParaRPr lang="en-US" dirty="0">
              <a:solidFill>
                <a:srgbClr val="2F2B20"/>
              </a:solidFill>
            </a:endParaRPr>
          </a:p>
        </p:txBody>
      </p:sp>
    </p:spTree>
    <p:extLst>
      <p:ext uri="{BB962C8B-B14F-4D97-AF65-F5344CB8AC3E}">
        <p14:creationId xmlns:p14="http://schemas.microsoft.com/office/powerpoint/2010/main" val="3527931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ym typeface="Wingdings"/>
              </a:rPr>
              <a:t>Procedural Rhetoric</a:t>
            </a:r>
            <a:endParaRPr lang="en-US" dirty="0"/>
          </a:p>
        </p:txBody>
      </p:sp>
      <p:sp>
        <p:nvSpPr>
          <p:cNvPr id="2" name="Content Placeholder 1"/>
          <p:cNvSpPr>
            <a:spLocks noGrp="1"/>
          </p:cNvSpPr>
          <p:nvPr>
            <p:ph idx="1"/>
          </p:nvPr>
        </p:nvSpPr>
        <p:spPr/>
        <p:txBody>
          <a:bodyPr>
            <a:normAutofit/>
          </a:bodyPr>
          <a:lstStyle/>
          <a:p>
            <a:r>
              <a:rPr lang="en-US" dirty="0" err="1" smtClean="0"/>
              <a:t>Bogost</a:t>
            </a:r>
            <a:r>
              <a:rPr lang="en-US" dirty="0" smtClean="0"/>
              <a:t> </a:t>
            </a:r>
            <a:r>
              <a:rPr lang="en-US" dirty="0"/>
              <a:t>argues that a “theory of procedural rhetoric is needed to make commensurate judgments about the software systems we encounter every day,” and </a:t>
            </a:r>
            <a:r>
              <a:rPr lang="en-US" dirty="0" smtClean="0"/>
              <a:t>also </a:t>
            </a:r>
            <a:r>
              <a:rPr lang="en-US" dirty="0"/>
              <a:t>to “allow a more sophisticated procedural authorship with both persuasion and expression as its goal” (p. 29)</a:t>
            </a:r>
            <a:r>
              <a:rPr lang="en-US" dirty="0" smtClean="0"/>
              <a:t>.</a:t>
            </a:r>
          </a:p>
          <a:p>
            <a:endParaRPr lang="en-US" dirty="0" smtClean="0"/>
          </a:p>
          <a:p>
            <a:r>
              <a:rPr lang="en-US" dirty="0" smtClean="0"/>
              <a:t>He </a:t>
            </a:r>
            <a:r>
              <a:rPr lang="en-US" dirty="0"/>
              <a:t>defines procedural rhetoric as “the art of persuasion through rule-based representations and interactions, rather than the spoken word, writing, images, or moving pictures” (p. 3). </a:t>
            </a:r>
            <a:endParaRPr lang="en-US" dirty="0" smtClean="0"/>
          </a:p>
          <a:p>
            <a:endParaRPr lang="en-US" dirty="0" smtClean="0"/>
          </a:p>
          <a:p>
            <a:pPr marL="114300" indent="0">
              <a:buNone/>
            </a:pPr>
            <a:endParaRPr lang="en-US" dirty="0"/>
          </a:p>
        </p:txBody>
      </p:sp>
    </p:spTree>
    <p:extLst>
      <p:ext uri="{BB962C8B-B14F-4D97-AF65-F5344CB8AC3E}">
        <p14:creationId xmlns:p14="http://schemas.microsoft.com/office/powerpoint/2010/main" val="26843202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5302</TotalTime>
  <Words>1668</Words>
  <Application>Microsoft Macintosh PowerPoint</Application>
  <PresentationFormat>On-screen Show (4:3)</PresentationFormat>
  <Paragraphs>87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Adjacency</vt:lpstr>
      <vt:lpstr>Composition Classroom Practices: Applying Theories of Digital Rhetoric, Procedural Rhetoric and Electracy in First-Year Composition Curriculum </vt:lpstr>
      <vt:lpstr>Overview</vt:lpstr>
      <vt:lpstr>Overview</vt:lpstr>
      <vt:lpstr>Overview</vt:lpstr>
      <vt:lpstr>Research Questions</vt:lpstr>
      <vt:lpstr>Digital Rhetoric </vt:lpstr>
      <vt:lpstr>Digital Rhetoric</vt:lpstr>
      <vt:lpstr>Digital Rhetoric</vt:lpstr>
      <vt:lpstr>Procedural Rhetoric</vt:lpstr>
      <vt:lpstr>Electracy</vt:lpstr>
      <vt:lpstr>Rhetoric, Technology and the Classroom </vt:lpstr>
      <vt:lpstr>Methodology</vt:lpstr>
      <vt:lpstr>Data Collection</vt:lpstr>
      <vt:lpstr>Data Collection   </vt:lpstr>
      <vt:lpstr>Data Analysis</vt:lpstr>
      <vt:lpstr>Limitations</vt:lpstr>
      <vt:lpstr>Next Steps</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 F</dc:creator>
  <cp:lastModifiedBy>J F</cp:lastModifiedBy>
  <cp:revision>124</cp:revision>
  <dcterms:created xsi:type="dcterms:W3CDTF">2016-12-02T20:04:43Z</dcterms:created>
  <dcterms:modified xsi:type="dcterms:W3CDTF">2016-12-06T21:13:54Z</dcterms:modified>
</cp:coreProperties>
</file>