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5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it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597025"/>
            <a:ext cx="7583488" cy="1679575"/>
          </a:xfrm>
        </p:spPr>
        <p:txBody>
          <a:bodyPr anchor="b" anchorCtr="0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276600"/>
            <a:ext cx="7583487" cy="175260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27892" y="838200"/>
            <a:ext cx="3474720" cy="45720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25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3" y="1371600"/>
            <a:ext cx="7583488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2743200"/>
            <a:ext cx="4114800" cy="28194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365760" indent="-365760">
              <a:defRPr/>
            </a:lvl1pPr>
            <a:lvl2pPr marL="731520" indent="-365760">
              <a:defRPr/>
            </a:lvl2pPr>
            <a:lvl3pPr marL="1097280" indent="-365760">
              <a:defRPr/>
            </a:lvl3pPr>
            <a:lvl4pPr marL="1463040" indent="-365760">
              <a:defRPr/>
            </a:lvl4pPr>
            <a:lvl5pPr marL="1828800" indent="-365760">
              <a:defRPr/>
            </a:lvl5pPr>
            <a:lvl6pPr marL="2194560" indent="-365760">
              <a:defRPr/>
            </a:lvl6pPr>
            <a:lvl7pPr marL="2560320" indent="-365760">
              <a:defRPr/>
            </a:lvl7pPr>
            <a:lvl8pPr marL="2926080" indent="-365760">
              <a:defRPr/>
            </a:lvl8pPr>
            <a:lvl9pPr marL="3291840" indent="-365760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Vertic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838200"/>
            <a:ext cx="1676400" cy="5053013"/>
          </a:xfrm>
        </p:spPr>
        <p:txBody>
          <a:bodyPr vert="eaVert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0"/>
            <a:ext cx="6019800" cy="505301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Tex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812" y="3254188"/>
            <a:ext cx="7580376" cy="168536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5400" b="1" kern="120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457200"/>
            <a:ext cx="4114800" cy="27432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1812" y="4953000"/>
            <a:ext cx="7580376" cy="9144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450" y="1627188"/>
            <a:ext cx="7580376" cy="1682496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44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450" y="3309411"/>
            <a:ext cx="7580376" cy="175564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90000"/>
              <a:buFont typeface="Wingdings" pitchFamily="2" charset="2"/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6788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6216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6216" y="2174875"/>
            <a:ext cx="3529584" cy="3716338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tabLst/>
              <a:defRPr sz="1800"/>
            </a:lvl6pPr>
            <a:lvl7pPr marL="1603375" indent="-231775">
              <a:tabLst/>
              <a:defRPr sz="1800"/>
            </a:lvl7pPr>
            <a:lvl8pPr marL="1828800" indent="-231775">
              <a:tabLst/>
              <a:defRPr sz="1800"/>
            </a:lvl8pPr>
            <a:lvl9pPr marL="2060575" indent="-231775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529584" cy="3716338"/>
          </a:xfrm>
        </p:spPr>
        <p:txBody>
          <a:bodyPr>
            <a:noAutofit/>
          </a:bodyPr>
          <a:lstStyle>
            <a:lvl1pPr marL="2317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6889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9144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1461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13716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16033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18288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0605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7892" y="838200"/>
            <a:ext cx="3474720" cy="4572000"/>
          </a:xfrm>
        </p:spPr>
        <p:txBody>
          <a:bodyPr>
            <a:normAutofit/>
          </a:bodyPr>
          <a:lstStyle>
            <a:lvl1pPr marL="282575" indent="-282575">
              <a:defRPr sz="2400"/>
            </a:lvl1pPr>
            <a:lvl2pPr marL="573088" indent="-282575">
              <a:defRPr sz="2200"/>
            </a:lvl2pPr>
            <a:lvl3pPr marL="855663" indent="-282575">
              <a:defRPr sz="20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3425" indent="-282575">
              <a:defRPr sz="1800"/>
            </a:lvl7pPr>
            <a:lvl8pPr marL="2286000" indent="-282575">
              <a:defRPr sz="1800"/>
            </a:lvl8pPr>
            <a:lvl9pPr marL="2568575" indent="-2825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ext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5675" y="1600200"/>
            <a:ext cx="7232650" cy="4291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4/2/16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172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  <p:sldLayoutId id="2147483883" r:id="rId13"/>
  </p:sldLayoutIdLst>
  <p:txStyles>
    <p:titleStyle>
      <a:lvl1pPr algn="ctr" defTabSz="914400" rtl="0" eaLnBrk="1" latinLnBrk="0" hangingPunct="1">
        <a:lnSpc>
          <a:spcPct val="95000"/>
        </a:lnSpc>
        <a:spcBef>
          <a:spcPct val="0"/>
        </a:spcBef>
        <a:buNone/>
        <a:defRPr sz="4800" b="1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spcAft>
          <a:spcPts val="0"/>
        </a:spcAft>
        <a:buSzPct val="90000"/>
        <a:buFont typeface="Wingdings" pitchFamily="2" charset="2"/>
        <a:buChar char=""/>
        <a:defRPr sz="24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22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20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dirty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Digital Source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95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Areas to Analyze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Rhetorical situation</a:t>
            </a:r>
          </a:p>
          <a:p>
            <a:r>
              <a:rPr lang="en-US" dirty="0" smtClean="0"/>
              <a:t>Credibility and Strength of Argument</a:t>
            </a:r>
          </a:p>
          <a:p>
            <a:r>
              <a:rPr lang="en-US" dirty="0" smtClean="0"/>
              <a:t>Compare/Contrast</a:t>
            </a:r>
          </a:p>
          <a:p>
            <a:r>
              <a:rPr lang="en-US" dirty="0" smtClean="0"/>
              <a:t>Use the questions in previous slides to guide your analysis</a:t>
            </a:r>
          </a:p>
          <a:p>
            <a:r>
              <a:rPr lang="en-US" dirty="0" smtClean="0"/>
              <a:t>You will be graded on your overall analysis (addressing &amp; answering all questions!), supporting details (explaining your analysis) organization, writing fluency</a:t>
            </a:r>
            <a:r>
              <a:rPr lang="en-US" smtClean="0"/>
              <a:t>, and APA format.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824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3-5 double-spaced pages with 1” margins</a:t>
            </a:r>
            <a:r>
              <a:rPr lang="en-US" dirty="0">
                <a:effectLst/>
              </a:rPr>
              <a:t> </a:t>
            </a:r>
            <a:endParaRPr lang="en-US" dirty="0" smtClean="0">
              <a:effectLst/>
            </a:endParaRPr>
          </a:p>
          <a:p>
            <a:r>
              <a:rPr lang="en-US" dirty="0">
                <a:effectLst/>
              </a:rPr>
              <a:t>Substantial descriptions and evaluations of 4-8 online, non-peer reviewed sources </a:t>
            </a:r>
            <a:endParaRPr lang="en-US" dirty="0" smtClean="0">
              <a:effectLst/>
            </a:endParaRPr>
          </a:p>
          <a:p>
            <a:r>
              <a:rPr lang="en-US" dirty="0">
                <a:effectLst/>
              </a:rPr>
              <a:t>APA format </a:t>
            </a:r>
            <a:endParaRPr lang="en-US" dirty="0" smtClean="0">
              <a:effectLst/>
            </a:endParaRPr>
          </a:p>
          <a:p>
            <a:r>
              <a:rPr lang="en-US" b="1" dirty="0">
                <a:effectLst/>
              </a:rPr>
              <a:t>not an argumentative essay</a:t>
            </a:r>
            <a:r>
              <a:rPr lang="en-US" dirty="0">
                <a:effectLst/>
              </a:rPr>
              <a:t> </a:t>
            </a: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So, still focusing on analyzing the 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913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kinds of sources?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Sources, as always, must be related to your semester topic</a:t>
            </a:r>
          </a:p>
          <a:p>
            <a:r>
              <a:rPr lang="en-US" dirty="0" smtClean="0"/>
              <a:t>Online only</a:t>
            </a:r>
          </a:p>
          <a:p>
            <a:r>
              <a:rPr lang="en-US" dirty="0" smtClean="0"/>
              <a:t>Don’t go to the databases, and look for sources the same way you did with the LR</a:t>
            </a:r>
          </a:p>
          <a:p>
            <a:r>
              <a:rPr lang="en-US" dirty="0" smtClean="0"/>
              <a:t>The point is to find other sources of information and analyze them </a:t>
            </a:r>
          </a:p>
          <a:p>
            <a:r>
              <a:rPr lang="en-US" dirty="0">
                <a:effectLst/>
              </a:rPr>
              <a:t>untraditional sources such as blogs, forum postings, tweets, </a:t>
            </a:r>
            <a:r>
              <a:rPr lang="en-US" dirty="0" err="1">
                <a:effectLst/>
              </a:rPr>
              <a:t>Tumblr</a:t>
            </a:r>
            <a:r>
              <a:rPr lang="en-US" dirty="0">
                <a:effectLst/>
              </a:rPr>
              <a:t> pages, and YouTube videos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work best for this assignment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159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Untraditional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there’s a specific </a:t>
            </a:r>
            <a:r>
              <a:rPr lang="en-US" dirty="0" err="1" smtClean="0"/>
              <a:t>hashtag</a:t>
            </a:r>
            <a:r>
              <a:rPr lang="en-US" dirty="0" smtClean="0"/>
              <a:t> related to your topic, search it on twitter, or </a:t>
            </a:r>
            <a:r>
              <a:rPr lang="en-US" dirty="0" err="1" smtClean="0"/>
              <a:t>tumblr</a:t>
            </a:r>
            <a:r>
              <a:rPr lang="en-US" dirty="0" smtClean="0"/>
              <a:t>, etc.</a:t>
            </a:r>
          </a:p>
          <a:p>
            <a:r>
              <a:rPr lang="en-US" dirty="0" smtClean="0"/>
              <a:t>Trace and analyze the tag. Treat the tweets using the tag as a source. Analyze them.</a:t>
            </a:r>
          </a:p>
          <a:p>
            <a:r>
              <a:rPr lang="en-US" dirty="0" smtClean="0"/>
              <a:t>Videos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youtube</a:t>
            </a:r>
            <a:r>
              <a:rPr lang="en-US" dirty="0" smtClean="0">
                <a:sym typeface="Wingdings"/>
              </a:rPr>
              <a:t> video about your topic work well. Try and find a user made video, and not a news segment uploaded on </a:t>
            </a:r>
            <a:r>
              <a:rPr lang="en-US" dirty="0" err="1" smtClean="0">
                <a:sym typeface="Wingdings"/>
              </a:rPr>
              <a:t>youtube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99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Untraditional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Look for sources that will allow you to analyze two or more sides of the issue as evenly as possible</a:t>
            </a:r>
            <a:r>
              <a:rPr lang="en-US" dirty="0">
                <a:effectLst/>
              </a:rPr>
              <a:t> </a:t>
            </a:r>
            <a:endParaRPr lang="en-US" dirty="0" smtClean="0">
              <a:effectLst/>
            </a:endParaRPr>
          </a:p>
          <a:p>
            <a:pPr lvl="0"/>
            <a:r>
              <a:rPr lang="en-US" dirty="0">
                <a:effectLst/>
              </a:rPr>
              <a:t>Look for sources you did not already use and analyze for your Genre Analysis and Literature Review. </a:t>
            </a:r>
          </a:p>
          <a:p>
            <a:r>
              <a:rPr lang="en-US" dirty="0">
                <a:effectLst/>
              </a:rPr>
              <a:t>Look for a combination of sources substantial enough that you can carry out a detailed analysis and meet the assignment requirements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495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Write It (Structure)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effectLst/>
              </a:rPr>
              <a:t>brief introduction </a:t>
            </a:r>
            <a:r>
              <a:rPr lang="en-US" dirty="0" smtClean="0">
                <a:effectLst/>
              </a:rPr>
              <a:t>– remember to situate your audience, give them important background issue about the topic so they know what they will be reading about</a:t>
            </a:r>
          </a:p>
          <a:p>
            <a:r>
              <a:rPr lang="en-US" dirty="0" smtClean="0">
                <a:effectLst/>
              </a:rPr>
              <a:t>Thesis – tell your audience exactly what they will be reading. </a:t>
            </a:r>
          </a:p>
          <a:p>
            <a:r>
              <a:rPr lang="en-US" dirty="0">
                <a:effectLst/>
              </a:rPr>
              <a:t>transition between the different sources you are analyzing within the body of the </a:t>
            </a:r>
            <a:r>
              <a:rPr lang="en-US" dirty="0" smtClean="0">
                <a:effectLst/>
              </a:rPr>
              <a:t>paper, which is similar to the LR but the difference is you’re analyzing each source instead of using sources to answer a research question </a:t>
            </a:r>
          </a:p>
        </p:txBody>
      </p:sp>
    </p:spTree>
    <p:extLst>
      <p:ext uri="{BB962C8B-B14F-4D97-AF65-F5344CB8AC3E}">
        <p14:creationId xmlns:p14="http://schemas.microsoft.com/office/powerpoint/2010/main" val="2438001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Areas to Analyze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fontAlgn="base"/>
            <a:r>
              <a:rPr lang="en-US" dirty="0">
                <a:effectLst/>
              </a:rPr>
              <a:t>Rhetorical Situation: What is the rhetorical situation surrounding this source and its argument? </a:t>
            </a:r>
          </a:p>
          <a:p>
            <a:r>
              <a:rPr lang="en-US" dirty="0">
                <a:effectLst/>
              </a:rPr>
              <a:t>Who are the writers/speakers? What kind of audience do they have in mind? (In other words, what online community are they engaging with, and how does this affect their argumentative choices</a:t>
            </a:r>
            <a:r>
              <a:rPr lang="en-US" dirty="0" smtClean="0">
                <a:effectLst/>
              </a:rPr>
              <a:t>?</a:t>
            </a:r>
          </a:p>
          <a:p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Do they play well towards their intended audience? Is this an interactive community, and do you see evidence of audience participation/feedback?) What is their argumentative purpose?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475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Areas to Analyze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u="sng" dirty="0">
                <a:effectLst/>
              </a:rPr>
              <a:t>Credibility and Strength of Argument</a:t>
            </a:r>
            <a:r>
              <a:rPr lang="en-US" dirty="0">
                <a:effectLst/>
              </a:rPr>
              <a:t> </a:t>
            </a:r>
            <a:r>
              <a:rPr lang="en-US" i="1" dirty="0">
                <a:effectLst/>
              </a:rPr>
              <a:t>(this is the category you should focus on the most</a:t>
            </a:r>
            <a:r>
              <a:rPr lang="en-US" dirty="0">
                <a:effectLst/>
              </a:rPr>
              <a:t>): Do the writers/speakers establish ethos (credibility/authority/appropriate values and moral character)? Why or why not</a:t>
            </a:r>
            <a:r>
              <a:rPr lang="en-US" dirty="0" smtClean="0">
                <a:effectLst/>
              </a:rPr>
              <a:t>?</a:t>
            </a:r>
          </a:p>
          <a:p>
            <a:pPr lvl="0"/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Do they have a strong argument? Is it internally consistent, and does it provide sufficient evidence for its claims (logos)? Also feel free to comment on the authors’ use of emotional appeals (pathos). </a:t>
            </a:r>
            <a:endParaRPr lang="en-US" dirty="0" smtClean="0">
              <a:effectLst/>
            </a:endParaRPr>
          </a:p>
          <a:p>
            <a:pPr lvl="0"/>
            <a:r>
              <a:rPr lang="en-US" dirty="0" smtClean="0">
                <a:effectLst/>
              </a:rPr>
              <a:t>By </a:t>
            </a:r>
            <a:r>
              <a:rPr lang="en-US" dirty="0">
                <a:effectLst/>
              </a:rPr>
              <a:t>answering the questions in this category, you should be able to evaluate the authors’ effectiveness in achieving their purpose.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687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Areas to Analyze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>
                <a:effectLst/>
              </a:rPr>
              <a:t>Comparison/Contrast: Do you see any similarities or differences between this source/argument and others you are examining? </a:t>
            </a:r>
            <a:endParaRPr lang="en-US" dirty="0" smtClean="0">
              <a:effectLst/>
            </a:endParaRPr>
          </a:p>
          <a:p>
            <a:pPr lvl="0"/>
            <a:r>
              <a:rPr lang="en-US" dirty="0" smtClean="0">
                <a:effectLst/>
              </a:rPr>
              <a:t>Feel </a:t>
            </a:r>
            <a:r>
              <a:rPr lang="en-US" dirty="0">
                <a:effectLst/>
              </a:rPr>
              <a:t>free to begin your paragraphs by introducing the sources/arguments they focus on, but consider how you can transition between sources and show relationships between them through comparison and contrast. </a:t>
            </a:r>
            <a:endParaRPr lang="en-US" dirty="0" smtClean="0">
              <a:effectLst/>
            </a:endParaRPr>
          </a:p>
          <a:p>
            <a:pPr lvl="0"/>
            <a:r>
              <a:rPr lang="en-US" dirty="0" smtClean="0">
                <a:effectLst/>
              </a:rPr>
              <a:t>This </a:t>
            </a:r>
            <a:r>
              <a:rPr lang="en-US" dirty="0">
                <a:effectLst/>
              </a:rPr>
              <a:t>could be especially interesting if you find analyze a pair of sources that were created in direct conversation with each other.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371330"/>
      </p:ext>
    </p:extLst>
  </p:cSld>
  <p:clrMapOvr>
    <a:masterClrMapping/>
  </p:clrMapOvr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D16207"/>
      </a:dk2>
      <a:lt2>
        <a:srgbClr val="F0B31E"/>
      </a:lt2>
      <a:accent1>
        <a:srgbClr val="51A6C2"/>
      </a:accent1>
      <a:accent2>
        <a:srgbClr val="51C2A9"/>
      </a:accent2>
      <a:accent3>
        <a:srgbClr val="7EC251"/>
      </a:accent3>
      <a:accent4>
        <a:srgbClr val="E1DC53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Summer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Summer">
      <a:fillStyleLst>
        <a:solidFill>
          <a:schemeClr val="phClr"/>
        </a:solidFill>
        <a:solidFill>
          <a:schemeClr val="phClr">
            <a:tint val="90000"/>
            <a:satMod val="135000"/>
          </a:schemeClr>
        </a:solidFill>
        <a:solidFill>
          <a:schemeClr val="phClr">
            <a:shade val="80000"/>
            <a:satMod val="110000"/>
          </a:schemeClr>
        </a:solidFill>
      </a:fillStyleLst>
      <a:lnStyleLst>
        <a:ln w="9525" cap="flat" cmpd="sng" algn="ctr">
          <a:solidFill>
            <a:schemeClr val="phClr">
              <a:satMod val="135000"/>
            </a:schemeClr>
          </a:solidFill>
          <a:prstDash val="solid"/>
        </a:ln>
        <a:ln w="25400" cap="flat" cmpd="sng" algn="ctr">
          <a:solidFill>
            <a:schemeClr val="phClr">
              <a:satMod val="150000"/>
            </a:schemeClr>
          </a:solidFill>
          <a:prstDash val="solid"/>
        </a:ln>
        <a:ln w="38100" cap="flat" cmpd="sng" algn="ctr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sx="101000" sy="101000" algn="ctr" rotWithShape="0">
              <a:srgbClr val="000000">
                <a:alpha val="50000"/>
              </a:srgbClr>
            </a:outerShdw>
            <a:reflection blurRad="12700" stA="20000" endPos="35000" dist="63500" dir="5400000" sy="-100000" rotWithShape="0"/>
          </a:effectLst>
        </a:effectStyle>
        <a:effectStyle>
          <a:effectLst>
            <a:outerShdw blurRad="127000" sx="103000" sy="103000" algn="ctr" rotWithShape="0">
              <a:srgbClr val="FFFFFF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12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/>
            </a:gs>
            <a:gs pos="100000">
              <a:schemeClr val="tx2"/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Summer.thmx</Template>
  <TotalTime>173</TotalTime>
  <Words>669</Words>
  <Application>Microsoft Macintosh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Summer</vt:lpstr>
      <vt:lpstr>Digital Source Analysis</vt:lpstr>
      <vt:lpstr>Assignment Guidelines</vt:lpstr>
      <vt:lpstr>What kinds of sources? </vt:lpstr>
      <vt:lpstr>Untraditional Sources</vt:lpstr>
      <vt:lpstr>Untraditional Sources</vt:lpstr>
      <vt:lpstr>How to Write It (Structure)</vt:lpstr>
      <vt:lpstr>Areas to Analyze</vt:lpstr>
      <vt:lpstr>Areas to Analyze</vt:lpstr>
      <vt:lpstr>Areas to Analyze</vt:lpstr>
      <vt:lpstr>Review of Areas to Analyze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Source Analysis</dc:title>
  <dc:creator>J F</dc:creator>
  <cp:lastModifiedBy>J F</cp:lastModifiedBy>
  <cp:revision>3</cp:revision>
  <dcterms:created xsi:type="dcterms:W3CDTF">2016-04-02T19:09:26Z</dcterms:created>
  <dcterms:modified xsi:type="dcterms:W3CDTF">2016-04-02T22:02:55Z</dcterms:modified>
</cp:coreProperties>
</file>