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3" r:id="rId4"/>
    <p:sldId id="257" r:id="rId5"/>
    <p:sldId id="258" r:id="rId6"/>
    <p:sldId id="259" r:id="rId7"/>
    <p:sldId id="260" r:id="rId8"/>
    <p:sldId id="261" r:id="rId9"/>
    <p:sldId id="262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-112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4D8DEE8-7A87-4E01-8ADE-4C49CDD43F74}" type="datetime1">
              <a:rPr lang="en-US" smtClean="0"/>
              <a:pPr/>
              <a:t>11/23/15</a:t>
            </a:fld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algn="r"/>
            <a:fld id="{F7886C9C-DC18-4195-8FD5-A50AA931D419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F9461-E3EB-40CD-B93F-E5CBBBD8E0BA}" type="datetimeFigureOut">
              <a:rPr lang="en-US" smtClean="0"/>
              <a:pPr/>
              <a:t>11/23/15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A7543-9AAE-4E9F-B28C-4FCCFD07D4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78FA3-38AD-400D-A4D2-18E8EF129E5F}" type="datetime1">
              <a:rPr lang="en-US" smtClean="0"/>
              <a:pPr/>
              <a:t>11/23/15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7886C9C-DC18-4195-8FD5-A50AA931D4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FF424-F111-43CB-9C75-D52325012943}" type="datetime1">
              <a:rPr lang="en-US" smtClean="0"/>
              <a:pPr/>
              <a:t>11/23/15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4A8BBF0-342D-409A-9C0A-B1B451E92883}" type="datetime1">
              <a:rPr lang="en-US" smtClean="0"/>
              <a:pPr/>
              <a:t>11/23/15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algn="r"/>
            <a:fld id="{F7886C9C-DC18-4195-8FD5-A50AA931D419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A190-4BDC-4D39-B5BB-A14B3E8B1B3D}" type="datetime1">
              <a:rPr lang="en-US" smtClean="0"/>
              <a:pPr/>
              <a:t>11/23/15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D52F2-9B11-4FC0-9217-7D20B3AC9849}" type="datetime1">
              <a:rPr lang="en-US" smtClean="0"/>
              <a:pPr/>
              <a:t>11/23/15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13737-8506-438E-ABC0-0BE7E06DCCA6}" type="datetime1">
              <a:rPr lang="en-US" smtClean="0"/>
              <a:pPr/>
              <a:t>11/23/15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D58AA-1C84-40C9-BFEE-631CCB17636C}" type="datetime1">
              <a:rPr lang="en-US" smtClean="0"/>
              <a:pPr/>
              <a:t>11/23/15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542C1-4E96-413B-B72E-6C4B39D85C9D}" type="datetime1">
              <a:rPr lang="en-US" smtClean="0"/>
              <a:pPr/>
              <a:t>11/23/15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7886C9C-DC18-4195-8FD5-A50AA931D41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42AA2-D442-471A-9D69-80392E1E581D}" type="datetime1">
              <a:rPr lang="en-US" smtClean="0"/>
              <a:pPr/>
              <a:t>11/23/15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EC43563C-D9B3-4432-B336-144C997D6215}" type="datetime1">
              <a:rPr lang="en-US" smtClean="0"/>
              <a:pPr/>
              <a:t>11/23/15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pPr algn="r"/>
            <a:fld id="{F7886C9C-DC18-4195-8FD5-A50AA931D419}" type="slidenum">
              <a:rPr lang="en-US" smtClean="0"/>
              <a:pPr algn="r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Edited by John M. Ackerman and David J. </a:t>
            </a:r>
            <a:r>
              <a:rPr lang="en-US" dirty="0" err="1" smtClean="0"/>
              <a:t>Coogan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Public work of rhetoric</a:t>
            </a:r>
            <a:br>
              <a:rPr lang="en-US" dirty="0" smtClean="0"/>
            </a:br>
            <a:r>
              <a:rPr lang="en-US" dirty="0" smtClean="0"/>
              <a:t>citizen-scholars and civic engagement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28738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Civic engagement as practice can’t escape its economic circumstances </a:t>
            </a:r>
          </a:p>
          <a:p>
            <a:r>
              <a:rPr lang="en-US" dirty="0" smtClean="0"/>
              <a:t>Requires that rhetorical engagements return to the city </a:t>
            </a:r>
          </a:p>
          <a:p>
            <a:r>
              <a:rPr lang="en-US" dirty="0" smtClean="0"/>
              <a:t>Understand discourses that shape public life</a:t>
            </a:r>
          </a:p>
          <a:p>
            <a:r>
              <a:rPr lang="en-US" dirty="0" smtClean="0"/>
              <a:t>Rhetorical engagement as partnerships in economic development</a:t>
            </a:r>
          </a:p>
          <a:p>
            <a:r>
              <a:rPr lang="en-US" dirty="0" smtClean="0"/>
              <a:t>Communities in constant dialectic with the global economy </a:t>
            </a:r>
          </a:p>
          <a:p>
            <a:r>
              <a:rPr lang="en-US" dirty="0" smtClean="0"/>
              <a:t>Resist urge to analyze and critique and embrace new scholarship when possible</a:t>
            </a:r>
          </a:p>
          <a:p>
            <a:r>
              <a:rPr lang="en-US" dirty="0" smtClean="0"/>
              <a:t>“we are wise to open  our methods and dispositions to the economies of practice and culture outside of the academic.”</a:t>
            </a:r>
          </a:p>
          <a:p>
            <a:pPr marL="4572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can we learn from Kent, Ohio?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3696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Grabill</a:t>
            </a:r>
            <a:r>
              <a:rPr lang="en-US" dirty="0" smtClean="0"/>
              <a:t> and Simmons “Toward a Critical Rhetoric of Risk Communication: Producing Citizens and the Role of Technical Communicators”</a:t>
            </a:r>
          </a:p>
          <a:p>
            <a:r>
              <a:rPr lang="en-US" dirty="0" smtClean="0"/>
              <a:t>Addresses problems community based participatory research</a:t>
            </a:r>
          </a:p>
          <a:p>
            <a:r>
              <a:rPr lang="en-US" dirty="0" smtClean="0"/>
              <a:t>Increased public involvement in the decision making about risk</a:t>
            </a:r>
          </a:p>
          <a:p>
            <a:r>
              <a:rPr lang="en-US" dirty="0" smtClean="0"/>
              <a:t>Additional knowledge </a:t>
            </a:r>
            <a:r>
              <a:rPr lang="en-US" dirty="0" smtClean="0">
                <a:sym typeface="Wingdings"/>
              </a:rPr>
              <a:t> citizens role in contributing valuable knowledge</a:t>
            </a:r>
          </a:p>
          <a:p>
            <a:r>
              <a:rPr lang="en-US" dirty="0" smtClean="0">
                <a:sym typeface="Wingdings"/>
              </a:rPr>
              <a:t>“Access means not only a place at the table, it means the rhetorical ability to participate effectively and the structured requirement that others listen” (427).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Connections to previous readings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6739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Other themes and connections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0092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42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51x+iXa+ZnL._SX331_BO1,204,203,200_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2940" r="-92940"/>
          <a:stretch>
            <a:fillRect/>
          </a:stretch>
        </p:blipFill>
        <p:spPr>
          <a:xfrm>
            <a:off x="381000" y="1719263"/>
            <a:ext cx="8407400" cy="440690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Public work of rhetoric</a:t>
            </a:r>
            <a:br>
              <a:rPr lang="en-US" dirty="0"/>
            </a:br>
            <a:r>
              <a:rPr lang="en-US" dirty="0"/>
              <a:t>citizen-scholars and civic engagement</a:t>
            </a:r>
          </a:p>
        </p:txBody>
      </p:sp>
    </p:spTree>
    <p:extLst>
      <p:ext uri="{BB962C8B-B14F-4D97-AF65-F5344CB8AC3E}">
        <p14:creationId xmlns:p14="http://schemas.microsoft.com/office/powerpoint/2010/main" val="2104623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Edited collection by John M. Ackerman and </a:t>
            </a:r>
            <a:r>
              <a:rPr lang="en-US" dirty="0"/>
              <a:t>David J. </a:t>
            </a:r>
            <a:r>
              <a:rPr lang="en-US" dirty="0" err="1"/>
              <a:t>Coogan</a:t>
            </a:r>
            <a:endParaRPr lang="en-US" dirty="0"/>
          </a:p>
          <a:p>
            <a:r>
              <a:rPr lang="en-US" dirty="0" smtClean="0"/>
              <a:t>Three parts </a:t>
            </a:r>
          </a:p>
          <a:p>
            <a:pPr marL="502920" indent="-457200">
              <a:buAutoNum type="arabicPeriod"/>
            </a:pPr>
            <a:r>
              <a:rPr lang="en-US" dirty="0" smtClean="0"/>
              <a:t>Rhetoric Revealed</a:t>
            </a:r>
          </a:p>
          <a:p>
            <a:pPr marL="502920" indent="-457200">
              <a:buAutoNum type="arabicPeriod"/>
            </a:pPr>
            <a:r>
              <a:rPr lang="en-US" dirty="0" smtClean="0"/>
              <a:t>Rhetorical Interventions</a:t>
            </a:r>
          </a:p>
          <a:p>
            <a:pPr marL="502920" indent="-457200">
              <a:buAutoNum type="arabicPeriod"/>
            </a:pPr>
            <a:r>
              <a:rPr lang="en-US" dirty="0" smtClean="0"/>
              <a:t>Remaking Rhetoric in Universities and Publics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323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Rhetoric discovering its usefulness</a:t>
            </a:r>
          </a:p>
          <a:p>
            <a:r>
              <a:rPr lang="en-US" dirty="0" smtClean="0"/>
              <a:t>We live in times of strife</a:t>
            </a:r>
            <a:endParaRPr lang="en-US" dirty="0"/>
          </a:p>
          <a:p>
            <a:r>
              <a:rPr lang="en-US" dirty="0" smtClean="0"/>
              <a:t>Call to do rhetoric “out there”</a:t>
            </a:r>
          </a:p>
          <a:p>
            <a:r>
              <a:rPr lang="en-US" dirty="0" smtClean="0"/>
              <a:t>Do rhetoric out there </a:t>
            </a:r>
            <a:r>
              <a:rPr lang="en-US" dirty="0" smtClean="0">
                <a:sym typeface="Wingdings"/>
              </a:rPr>
              <a:t> rhetoric going public</a:t>
            </a:r>
            <a:endParaRPr lang="en-US" dirty="0" smtClean="0"/>
          </a:p>
          <a:p>
            <a:pPr marL="45720" indent="0">
              <a:buNone/>
            </a:pPr>
            <a:r>
              <a:rPr lang="en-US" dirty="0" smtClean="0"/>
              <a:t>1. different professional disposition</a:t>
            </a:r>
          </a:p>
          <a:p>
            <a:pPr marL="45720" indent="0">
              <a:buNone/>
            </a:pPr>
            <a:r>
              <a:rPr lang="en-US" dirty="0" smtClean="0"/>
              <a:t>2. Shedding of adornment of academics</a:t>
            </a:r>
          </a:p>
          <a:p>
            <a:pPr marL="45720" indent="0">
              <a:buNone/>
            </a:pPr>
            <a:r>
              <a:rPr lang="en-US" dirty="0" smtClean="0"/>
              <a:t>3. New participatory and analytic tools</a:t>
            </a:r>
          </a:p>
          <a:p>
            <a:pPr marL="45720" indent="0">
              <a:buNone/>
            </a:pPr>
            <a:r>
              <a:rPr lang="en-US" dirty="0" smtClean="0"/>
              <a:t>4. Ground conception of public need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Public work of rhetoric</a:t>
            </a:r>
            <a:br>
              <a:rPr lang="en-US" dirty="0"/>
            </a:br>
            <a:r>
              <a:rPr lang="en-US" dirty="0"/>
              <a:t>citizen-scholars and civic engagement</a:t>
            </a:r>
          </a:p>
        </p:txBody>
      </p:sp>
    </p:spTree>
    <p:extLst>
      <p:ext uri="{BB962C8B-B14F-4D97-AF65-F5344CB8AC3E}">
        <p14:creationId xmlns:p14="http://schemas.microsoft.com/office/powerpoint/2010/main" val="1928065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Rhetoric should not deny itself</a:t>
            </a:r>
          </a:p>
          <a:p>
            <a:r>
              <a:rPr lang="en-US" dirty="0" smtClean="0"/>
              <a:t>Not motivated by a particular agenda</a:t>
            </a:r>
          </a:p>
          <a:p>
            <a:r>
              <a:rPr lang="en-US" dirty="0" smtClean="0"/>
              <a:t>“motivated by embodied practices that we have cultivated in relationship with people in our communities” (p.7).</a:t>
            </a:r>
          </a:p>
          <a:p>
            <a:r>
              <a:rPr lang="en-US" dirty="0" smtClean="0"/>
              <a:t>Aims to present alternative narrative</a:t>
            </a:r>
          </a:p>
          <a:p>
            <a:r>
              <a:rPr lang="en-US" dirty="0" smtClean="0"/>
              <a:t>Rhetoric of the “lost geographies” of public life that hold the political and ethical dimensions of real life</a:t>
            </a:r>
          </a:p>
          <a:p>
            <a:r>
              <a:rPr lang="en-US" dirty="0" smtClean="0"/>
              <a:t>Accounts for a new disciplinary identity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Public work of rhetoric</a:t>
            </a:r>
            <a:br>
              <a:rPr lang="en-US" dirty="0"/>
            </a:br>
            <a:r>
              <a:rPr lang="en-US" dirty="0"/>
              <a:t>citizen-scholars and civic engagement</a:t>
            </a:r>
          </a:p>
        </p:txBody>
      </p:sp>
    </p:spTree>
    <p:extLst>
      <p:ext uri="{BB962C8B-B14F-4D97-AF65-F5344CB8AC3E}">
        <p14:creationId xmlns:p14="http://schemas.microsoft.com/office/powerpoint/2010/main" val="11402062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By John M. Ackerman</a:t>
            </a:r>
          </a:p>
          <a:p>
            <a:r>
              <a:rPr lang="en-US" dirty="0" smtClean="0"/>
              <a:t>Civic engagement – accurately names rhetorical investments of citizen-scholar in public life of their cities</a:t>
            </a:r>
          </a:p>
          <a:p>
            <a:r>
              <a:rPr lang="en-US" dirty="0" smtClean="0"/>
              <a:t>Policy realm and educational scene</a:t>
            </a:r>
          </a:p>
          <a:p>
            <a:r>
              <a:rPr lang="en-US" dirty="0" smtClean="0"/>
              <a:t>Civic – harkens back to public life of rhetoric in the past</a:t>
            </a:r>
          </a:p>
          <a:p>
            <a:r>
              <a:rPr lang="en-US" dirty="0" smtClean="0"/>
              <a:t>Scholarship engagement – Boyer defines as an attempt to connect “the rich resources of the university to our most pressing social, civic, and ethical problems, to our children, schools, teachers and cities” (78).</a:t>
            </a:r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Rhetorical Engagement </a:t>
            </a:r>
            <a:br>
              <a:rPr lang="en-US" dirty="0"/>
            </a:br>
            <a:r>
              <a:rPr lang="en-US" dirty="0" smtClean="0"/>
              <a:t>in the cultural economies of cities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7598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role of the university </a:t>
            </a:r>
            <a:r>
              <a:rPr lang="en-US" dirty="0" smtClean="0">
                <a:sym typeface="Wingdings"/>
              </a:rPr>
              <a:t> turn to include engagement as a “vehicle to strengthen the collegiate experience” (78)</a:t>
            </a:r>
          </a:p>
          <a:p>
            <a:r>
              <a:rPr lang="en-US" dirty="0" smtClean="0">
                <a:sym typeface="Wingdings"/>
              </a:rPr>
              <a:t>Universities remake themselves based on the demands of capitalism</a:t>
            </a:r>
          </a:p>
          <a:p>
            <a:r>
              <a:rPr lang="en-US" dirty="0" smtClean="0">
                <a:sym typeface="Wingdings"/>
              </a:rPr>
              <a:t>Service learning contributes to free and/or replaceable labor</a:t>
            </a:r>
          </a:p>
          <a:p>
            <a:r>
              <a:rPr lang="en-US" dirty="0" smtClean="0">
                <a:sym typeface="Wingdings"/>
              </a:rPr>
              <a:t>Intoned along global competitiveness and economic redevelopment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Rhetorical Engagement </a:t>
            </a:r>
            <a:br>
              <a:rPr lang="en-US" dirty="0"/>
            </a:br>
            <a:r>
              <a:rPr lang="en-US" dirty="0"/>
              <a:t>in the cultural economies of cities</a:t>
            </a:r>
          </a:p>
        </p:txBody>
      </p:sp>
    </p:spTree>
    <p:extLst>
      <p:ext uri="{BB962C8B-B14F-4D97-AF65-F5344CB8AC3E}">
        <p14:creationId xmlns:p14="http://schemas.microsoft.com/office/powerpoint/2010/main" val="34187285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Where and how does the citizen-scholar enter into policy spheres that influence the political and economic consequences of civic life?</a:t>
            </a:r>
          </a:p>
          <a:p>
            <a:r>
              <a:rPr lang="en-US" dirty="0" smtClean="0"/>
              <a:t>How might rhetorical practice alter the linguistic, deliberative, and material terrain that a policy sphere presumes to address, particularly in postindustrial cities?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Rhetorical Engagement </a:t>
            </a:r>
            <a:br>
              <a:rPr lang="en-US" dirty="0"/>
            </a:br>
            <a:r>
              <a:rPr lang="en-US" dirty="0"/>
              <a:t>in the cultural economies of cities</a:t>
            </a:r>
          </a:p>
        </p:txBody>
      </p:sp>
    </p:spTree>
    <p:extLst>
      <p:ext uri="{BB962C8B-B14F-4D97-AF65-F5344CB8AC3E}">
        <p14:creationId xmlns:p14="http://schemas.microsoft.com/office/powerpoint/2010/main" val="2152177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Return to the city </a:t>
            </a:r>
            <a:r>
              <a:rPr lang="en-US" dirty="0" smtClean="0">
                <a:sym typeface="Wingdings"/>
              </a:rPr>
              <a:t> frames rhetorical engagement in economic terms</a:t>
            </a:r>
          </a:p>
          <a:p>
            <a:r>
              <a:rPr lang="en-US" dirty="0" smtClean="0">
                <a:sym typeface="Wingdings"/>
              </a:rPr>
              <a:t>Argues that if knowledge and information are the new currencies then they are shaped/remade in schools, offices, neighborhoods, etc.</a:t>
            </a:r>
          </a:p>
          <a:p>
            <a:r>
              <a:rPr lang="en-US" dirty="0" smtClean="0"/>
              <a:t>All shaped by policy spheres </a:t>
            </a:r>
            <a:r>
              <a:rPr lang="en-US" dirty="0" smtClean="0">
                <a:sym typeface="Wingdings"/>
              </a:rPr>
              <a:t> demonstrate the depth and breadth of overlapping policy areas </a:t>
            </a:r>
          </a:p>
          <a:p>
            <a:r>
              <a:rPr lang="en-US" dirty="0" smtClean="0">
                <a:sym typeface="Wingdings"/>
              </a:rPr>
              <a:t>What issue must Kent, Ohio deal with and address?</a:t>
            </a:r>
          </a:p>
          <a:p>
            <a:r>
              <a:rPr lang="en-US" dirty="0" smtClean="0"/>
              <a:t>Tragedy impacts development of city, as does lack of economic growth and competitiveness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Kent, Ohio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4286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Grid.thmx</Template>
  <TotalTime>93</TotalTime>
  <Words>605</Words>
  <Application>Microsoft Macintosh PowerPoint</Application>
  <PresentationFormat>On-screen Show (4:3)</PresentationFormat>
  <Paragraphs>61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Grid</vt:lpstr>
      <vt:lpstr>The Public work of rhetoric citizen-scholars and civic engagement</vt:lpstr>
      <vt:lpstr>The Public work of rhetoric citizen-scholars and civic engagement</vt:lpstr>
      <vt:lpstr>PowerPoint Presentation</vt:lpstr>
      <vt:lpstr>The Public work of rhetoric citizen-scholars and civic engagement</vt:lpstr>
      <vt:lpstr>The Public work of rhetoric citizen-scholars and civic engagement</vt:lpstr>
      <vt:lpstr>Rhetorical Engagement  in the cultural economies of cities</vt:lpstr>
      <vt:lpstr>Rhetorical Engagement  in the cultural economies of cities</vt:lpstr>
      <vt:lpstr>Rhetorical Engagement  in the cultural economies of cities</vt:lpstr>
      <vt:lpstr>Kent, Ohio</vt:lpstr>
      <vt:lpstr>What can we learn from Kent, Ohio?</vt:lpstr>
      <vt:lpstr>Connections to previous readings</vt:lpstr>
      <vt:lpstr>questions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Public work of rhetoric citizen-scholars and civic engagement</dc:title>
  <dc:creator>J F</dc:creator>
  <cp:lastModifiedBy>J F</cp:lastModifiedBy>
  <cp:revision>24</cp:revision>
  <dcterms:created xsi:type="dcterms:W3CDTF">2015-11-23T21:37:37Z</dcterms:created>
  <dcterms:modified xsi:type="dcterms:W3CDTF">2015-11-23T23:31:37Z</dcterms:modified>
</cp:coreProperties>
</file>