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1" r:id="rId1"/>
  </p:sldMasterIdLst>
  <p:sldIdLst>
    <p:sldId id="256" r:id="rId2"/>
    <p:sldId id="258" r:id="rId3"/>
    <p:sldId id="261" r:id="rId4"/>
    <p:sldId id="257" r:id="rId5"/>
    <p:sldId id="260" r:id="rId6"/>
    <p:sldId id="259"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8" d="100"/>
          <a:sy n="78" d="100"/>
        </p:scale>
        <p:origin x="-52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451DEABC-D766-4322-8E78-B830FAE35C72}" type="datetime4">
              <a:rPr lang="en-US" smtClean="0"/>
              <a:pPr/>
              <a:t>May 13,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131F9E-604E-4343-9F29-EF72E8231CAD}" type="datetime4">
              <a:rPr lang="en-US" smtClean="0"/>
              <a:pPr/>
              <a:t>May 13,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8E1CE-37F8-4102-8DF9-852A0A51F293}" type="datetime4">
              <a:rPr lang="en-US" smtClean="0"/>
              <a:pPr/>
              <a:t>May 13,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93333F43-3E86-47E4-BFBB-2476D384E1C6}" type="datetime4">
              <a:rPr lang="en-US" smtClean="0"/>
              <a:pPr/>
              <a:t>May 13,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1663BA-01FC-4367-B6F3-ABB2645D55F1}" type="datetime4">
              <a:rPr lang="en-US" smtClean="0"/>
              <a:pPr/>
              <a:t>May 13,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pPr/>
              <a:t>May 13,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A5CDA29-3CBE-48EA-92AE-A996835462BA}" type="datetime4">
              <a:rPr lang="en-US" smtClean="0"/>
              <a:pPr/>
              <a:t>May 13, 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29EC054-3869-4501-B163-1BBFDE8DCE04}" type="datetime4">
              <a:rPr lang="en-US" smtClean="0"/>
              <a:pPr/>
              <a:t>May 13, 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May 13, 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pPr/>
              <a:t>May 13,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pPr/>
              <a:t>May 13,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17D0EFEE-2756-4A20-BF2A-63F0A94F99AC}" type="datetime4">
              <a:rPr lang="en-US" smtClean="0"/>
              <a:pPr/>
              <a:t>May 13, 2015</a:t>
            </a:fld>
            <a:endParaRPr lang="en-US" dirty="0"/>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dirty="0"/>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F38DF745-7D3F-47F4-83A3-874385CFAA69}"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Lst>
  <p:hf sldNum="0" hdr="0" ftr="0" dt="0"/>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smtClean="0"/>
              <a:t>Digital </a:t>
            </a:r>
            <a:r>
              <a:rPr lang="en-US" dirty="0" err="1" smtClean="0"/>
              <a:t>PRoject</a:t>
            </a:r>
            <a:endParaRPr lang="en-US" dirty="0"/>
          </a:p>
        </p:txBody>
      </p:sp>
    </p:spTree>
    <p:extLst>
      <p:ext uri="{BB962C8B-B14F-4D97-AF65-F5344CB8AC3E}">
        <p14:creationId xmlns:p14="http://schemas.microsoft.com/office/powerpoint/2010/main" val="1291508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r>
              <a:rPr lang="en-US" dirty="0" smtClean="0"/>
              <a:t>Students are encouraged to compose their reflections using multiple modes. These short multimodal compositions, or </a:t>
            </a:r>
            <a:r>
              <a:rPr lang="en-US" dirty="0" err="1" smtClean="0"/>
              <a:t>micromodal</a:t>
            </a:r>
            <a:r>
              <a:rPr lang="en-US" dirty="0" smtClean="0"/>
              <a:t>, are low-stakes assignments designed to help students think critically about a completed assignment. They have freedom to express themselves, and often take advantage of the opportunity to use humor when addressing challenging assignments.</a:t>
            </a:r>
            <a:endParaRPr lang="en-US" dirty="0"/>
          </a:p>
        </p:txBody>
      </p:sp>
    </p:spTree>
    <p:extLst>
      <p:ext uri="{BB962C8B-B14F-4D97-AF65-F5344CB8AC3E}">
        <p14:creationId xmlns:p14="http://schemas.microsoft.com/office/powerpoint/2010/main" val="1810885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normAutofit/>
          </a:bodyPr>
          <a:lstStyle/>
          <a:p>
            <a:r>
              <a:rPr lang="en-US" sz="2000" dirty="0" err="1" smtClean="0"/>
              <a:t>Tumblr</a:t>
            </a:r>
            <a:r>
              <a:rPr lang="en-US" sz="2000" dirty="0" smtClean="0"/>
              <a:t> is one platform that allows for teachers and students to experiment and incorporate some of the skills students have as a result of the networks they use on a daily basis.  </a:t>
            </a:r>
            <a:endParaRPr lang="en-US" sz="2000" dirty="0"/>
          </a:p>
        </p:txBody>
      </p:sp>
    </p:spTree>
    <p:extLst>
      <p:ext uri="{BB962C8B-B14F-4D97-AF65-F5344CB8AC3E}">
        <p14:creationId xmlns:p14="http://schemas.microsoft.com/office/powerpoint/2010/main" val="1750174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r>
              <a:rPr lang="en-US" dirty="0"/>
              <a:t/>
            </a:r>
            <a:br>
              <a:rPr lang="en-US" dirty="0"/>
            </a:br>
            <a:r>
              <a:rPr lang="en-US" dirty="0"/>
              <a:t>Although we understand that we did not discuss many issues regarding social media, such as access, we propose that </a:t>
            </a:r>
            <a:r>
              <a:rPr lang="en-US" dirty="0" err="1"/>
              <a:t>Tumblr</a:t>
            </a:r>
            <a:r>
              <a:rPr lang="en-US" dirty="0"/>
              <a:t> is one the better platforms where students can learn to effectively</a:t>
            </a:r>
            <a:r>
              <a:rPr lang="en-US" dirty="0"/>
              <a:t> </a:t>
            </a:r>
            <a:r>
              <a:rPr lang="en-US" dirty="0" smtClean="0"/>
              <a:t>use, critically, and rhetorically. </a:t>
            </a:r>
            <a:r>
              <a:rPr lang="en-US" dirty="0"/>
              <a:t>I</a:t>
            </a:r>
            <a:r>
              <a:rPr lang="en-US" dirty="0" smtClean="0"/>
              <a:t>n the case of RWS 1302 </a:t>
            </a:r>
            <a:r>
              <a:rPr lang="en-US" dirty="0" err="1" smtClean="0"/>
              <a:t>Tumblr</a:t>
            </a:r>
            <a:r>
              <a:rPr lang="en-US" dirty="0" smtClean="0"/>
              <a:t> can promote more collaboration online among students in a hybrid course. </a:t>
            </a:r>
            <a:endParaRPr lang="en-US" dirty="0"/>
          </a:p>
        </p:txBody>
      </p:sp>
    </p:spTree>
    <p:extLst>
      <p:ext uri="{BB962C8B-B14F-4D97-AF65-F5344CB8AC3E}">
        <p14:creationId xmlns:p14="http://schemas.microsoft.com/office/powerpoint/2010/main" val="2448360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r>
              <a:rPr lang="en-US" dirty="0" smtClean="0"/>
              <a:t>Participatory </a:t>
            </a:r>
            <a:r>
              <a:rPr lang="en-US" dirty="0"/>
              <a:t>culture can be anything from video blogging, YouTube, Facebook </a:t>
            </a:r>
            <a:r>
              <a:rPr lang="en-US" dirty="0" smtClean="0"/>
              <a:t>and other </a:t>
            </a:r>
            <a:r>
              <a:rPr lang="en-US" dirty="0"/>
              <a:t>social </a:t>
            </a:r>
            <a:r>
              <a:rPr lang="en-US" dirty="0" smtClean="0"/>
              <a:t>medias, </a:t>
            </a:r>
            <a:r>
              <a:rPr lang="en-US" dirty="0"/>
              <a:t>to fan fiction</a:t>
            </a:r>
            <a:r>
              <a:rPr lang="en-US" dirty="0" smtClean="0"/>
              <a:t>.</a:t>
            </a:r>
          </a:p>
        </p:txBody>
      </p:sp>
    </p:spTree>
    <p:extLst>
      <p:ext uri="{BB962C8B-B14F-4D97-AF65-F5344CB8AC3E}">
        <p14:creationId xmlns:p14="http://schemas.microsoft.com/office/powerpoint/2010/main" val="4005854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normAutofit/>
          </a:bodyPr>
          <a:lstStyle/>
          <a:p>
            <a:r>
              <a:rPr lang="en-US" dirty="0" smtClean="0"/>
              <a:t>Arroyo (2013) uses Jenkins definition of participatory </a:t>
            </a:r>
            <a:r>
              <a:rPr lang="en-US" dirty="0"/>
              <a:t>culture: “a term that’s used to describe spaces that are very open for individual contributions, where there is a supportive environment where people can learn and grow and share what they produce...these are sites where people learn together, create together, grow together, communicate together outside of some of the rigid formal structures” (p. 9)</a:t>
            </a:r>
          </a:p>
          <a:p>
            <a:endParaRPr lang="en-US" dirty="0"/>
          </a:p>
        </p:txBody>
      </p:sp>
    </p:spTree>
    <p:extLst>
      <p:ext uri="{BB962C8B-B14F-4D97-AF65-F5344CB8AC3E}">
        <p14:creationId xmlns:p14="http://schemas.microsoft.com/office/powerpoint/2010/main" val="429742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3"/>
          </p:nvPr>
        </p:nvSpPr>
        <p:spPr>
          <a:xfrm>
            <a:off x="457200" y="1524318"/>
            <a:ext cx="7620000" cy="4601845"/>
          </a:xfrm>
          <a:prstGeom prst="rect">
            <a:avLst/>
          </a:prstGeom>
        </p:spPr>
        <p:txBody>
          <a:bodyPr/>
          <a:lstStyle/>
          <a:p>
            <a:r>
              <a:rPr lang="en-US" dirty="0"/>
              <a:t>Banks (2011) claims “we have to move beyond the student as individual writer and into the cultural understanding of the networks they inhabit” (p. 21).</a:t>
            </a:r>
            <a:r>
              <a:rPr lang="en-US" dirty="0" smtClean="0"/>
              <a:t>” </a:t>
            </a:r>
          </a:p>
          <a:p>
            <a:endParaRPr lang="en-US" dirty="0"/>
          </a:p>
        </p:txBody>
      </p:sp>
    </p:spTree>
    <p:extLst>
      <p:ext uri="{BB962C8B-B14F-4D97-AF65-F5344CB8AC3E}">
        <p14:creationId xmlns:p14="http://schemas.microsoft.com/office/powerpoint/2010/main" val="1348360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r>
              <a:rPr lang="en-US" dirty="0"/>
              <a:t>According to Yancey (2004</a:t>
            </a:r>
            <a:r>
              <a:rPr lang="en-US" dirty="0" smtClean="0"/>
              <a:t>) “</a:t>
            </a:r>
            <a:r>
              <a:rPr lang="en-US" dirty="0"/>
              <a:t>writers in the 21st century self-organize into what seems to be overlapping technologically driven writing circles, what we might call a series of newly imagined communities, communities that cross borders of all kinds-nation state, class, gender, </a:t>
            </a:r>
            <a:r>
              <a:rPr lang="en-US" dirty="0" smtClean="0"/>
              <a:t>ethnicity” (</a:t>
            </a:r>
            <a:r>
              <a:rPr lang="en-US" dirty="0"/>
              <a:t>301</a:t>
            </a:r>
            <a:r>
              <a:rPr lang="en-US" dirty="0" smtClean="0"/>
              <a:t>).</a:t>
            </a:r>
            <a:endParaRPr lang="en-US" dirty="0"/>
          </a:p>
          <a:p>
            <a:endParaRPr lang="en-US" dirty="0"/>
          </a:p>
        </p:txBody>
      </p:sp>
    </p:spTree>
    <p:extLst>
      <p:ext uri="{BB962C8B-B14F-4D97-AF65-F5344CB8AC3E}">
        <p14:creationId xmlns:p14="http://schemas.microsoft.com/office/powerpoint/2010/main" val="3386092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r>
              <a:rPr lang="en-US" dirty="0"/>
              <a:t>Clark (2010) writes, “The instant publishing feature of blogs, however, makes blogs one of the highest stakes (although graded as low stakes) forms of writing that my students do; in a single click, they become authors with the responsibility for what they have written” (34)</a:t>
            </a:r>
          </a:p>
          <a:p>
            <a:endParaRPr lang="en-US" dirty="0"/>
          </a:p>
        </p:txBody>
      </p:sp>
    </p:spTree>
    <p:extLst>
      <p:ext uri="{BB962C8B-B14F-4D97-AF65-F5344CB8AC3E}">
        <p14:creationId xmlns:p14="http://schemas.microsoft.com/office/powerpoint/2010/main" val="3149654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r>
              <a:rPr lang="en-US" dirty="0"/>
              <a:t>Similarly, Yancey (2009) writes, “composers become composers not through direct and formal instruction alone (if at all), but rather through what we might call an extracurricular social co-apprenticeship” (p. 5). </a:t>
            </a:r>
          </a:p>
          <a:p>
            <a:endParaRPr lang="en-US" dirty="0"/>
          </a:p>
        </p:txBody>
      </p:sp>
    </p:spTree>
    <p:extLst>
      <p:ext uri="{BB962C8B-B14F-4D97-AF65-F5344CB8AC3E}">
        <p14:creationId xmlns:p14="http://schemas.microsoft.com/office/powerpoint/2010/main" val="3654626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r>
              <a:rPr lang="en-US" dirty="0" smtClean="0"/>
              <a:t>As a pedagogical tool, Twitter does not work because there is a 140 character limitation.  </a:t>
            </a:r>
          </a:p>
          <a:p>
            <a:endParaRPr lang="en-US" dirty="0" smtClean="0"/>
          </a:p>
          <a:p>
            <a:r>
              <a:rPr lang="en-US" dirty="0" smtClean="0"/>
              <a:t>However, </a:t>
            </a:r>
            <a:r>
              <a:rPr lang="en-US" dirty="0" err="1" smtClean="0"/>
              <a:t>Tumblr</a:t>
            </a:r>
            <a:r>
              <a:rPr lang="en-US" dirty="0" smtClean="0"/>
              <a:t> </a:t>
            </a:r>
            <a:r>
              <a:rPr lang="en-US" dirty="0" smtClean="0"/>
              <a:t>gives students the means to compose and interact with various communities </a:t>
            </a:r>
            <a:endParaRPr lang="en-US" dirty="0"/>
          </a:p>
        </p:txBody>
      </p:sp>
    </p:spTree>
    <p:extLst>
      <p:ext uri="{BB962C8B-B14F-4D97-AF65-F5344CB8AC3E}">
        <p14:creationId xmlns:p14="http://schemas.microsoft.com/office/powerpoint/2010/main" val="3958844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normAutofit/>
          </a:bodyPr>
          <a:lstStyle/>
          <a:p>
            <a:r>
              <a:rPr lang="en-US" sz="2000" dirty="0" err="1" smtClean="0"/>
              <a:t>Tumblr</a:t>
            </a:r>
            <a:r>
              <a:rPr lang="en-US" sz="2000" dirty="0" smtClean="0"/>
              <a:t> can be more effective than Twitter because it does not have character limitations. Also, since the </a:t>
            </a:r>
            <a:r>
              <a:rPr lang="en-US" sz="2000" dirty="0" err="1" smtClean="0"/>
              <a:t>Tumblr</a:t>
            </a:r>
            <a:r>
              <a:rPr lang="en-US" sz="2000" dirty="0" smtClean="0"/>
              <a:t> platform can support multimodal posts, it is more engaging that Twitter. Often class twitter accounts go dormant, because it can be used only at the functional level.</a:t>
            </a:r>
            <a:endParaRPr lang="en-US" sz="2000" dirty="0"/>
          </a:p>
        </p:txBody>
      </p:sp>
    </p:spTree>
    <p:extLst>
      <p:ext uri="{BB962C8B-B14F-4D97-AF65-F5344CB8AC3E}">
        <p14:creationId xmlns:p14="http://schemas.microsoft.com/office/powerpoint/2010/main" val="135006764"/>
      </p:ext>
    </p:extLst>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758</TotalTime>
  <Words>467</Words>
  <Application>Microsoft Macintosh PowerPoint</Application>
  <PresentationFormat>On-screen Show (4:3)</PresentationFormat>
  <Paragraphs>14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Horizon</vt:lpstr>
      <vt:lpstr>Digital PRoject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PRoject</dc:title>
  <dc:creator>Lizbett</dc:creator>
  <cp:lastModifiedBy>J F</cp:lastModifiedBy>
  <cp:revision>12</cp:revision>
  <dcterms:created xsi:type="dcterms:W3CDTF">2015-05-14T04:19:01Z</dcterms:created>
  <dcterms:modified xsi:type="dcterms:W3CDTF">2015-05-14T17:01:29Z</dcterms:modified>
</cp:coreProperties>
</file>