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4726" autoAdjust="0"/>
  </p:normalViewPr>
  <p:slideViewPr>
    <p:cSldViewPr snapToGrid="0" snapToObjects="1">
      <p:cViewPr varScale="1">
        <p:scale>
          <a:sx n="80" d="100"/>
          <a:sy n="80" d="100"/>
        </p:scale>
        <p:origin x="-4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9"/>
          <p:cNvSpPr/>
          <p:nvPr userDrawn="1"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1"/>
          <p:cNvSpPr/>
          <p:nvPr userDrawn="1"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0"/>
          <p:cNvSpPr/>
          <p:nvPr userDrawn="1"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8"/>
          <p:cNvSpPr/>
          <p:nvPr userDrawn="1"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55FF6D4-D4D7-426A-98F7-170A3668379E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5A1C-C0DD-4ED6-B23E-A9D2DD110058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ounded Rectangle 20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1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2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3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B50-C580-4CB7-BA07-14C66C34B76D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ounded Rectangle 11"/>
          <p:cNvSpPr/>
          <p:nvPr userDrawn="1"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2"/>
          <p:cNvSpPr/>
          <p:nvPr userDrawn="1"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3"/>
          <p:cNvSpPr/>
          <p:nvPr userDrawn="1"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14"/>
          <p:cNvSpPr/>
          <p:nvPr userDrawn="1"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ounded Rectangle 12"/>
          <p:cNvSpPr/>
          <p:nvPr userDrawn="1"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3"/>
          <p:cNvSpPr/>
          <p:nvPr userDrawn="1"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/>
          <p:cNvSpPr/>
          <p:nvPr userDrawn="1"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5"/>
          <p:cNvSpPr/>
          <p:nvPr userDrawn="1"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D4F1D29-8BEE-49F3-AF49-7A09F617BF67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EB273CF-8910-423E-9890-FC81E25E5084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2" name="Rounded Rectangle 14"/>
          <p:cNvSpPr/>
          <p:nvPr userDrawn="1"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5"/>
          <p:cNvSpPr/>
          <p:nvPr userDrawn="1"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6"/>
          <p:cNvSpPr/>
          <p:nvPr userDrawn="1"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7"/>
          <p:cNvSpPr/>
          <p:nvPr userDrawn="1"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5816F-D43D-40D1-9B38-E1A2C18F0972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5816F-D43D-40D1-9B38-E1A2C18F0972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EC5816F-D43D-40D1-9B38-E1A2C18F0972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9071-CFF5-4E3B-B0AB-39782972E256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ounded Rectangle 11"/>
          <p:cNvSpPr/>
          <p:nvPr userDrawn="1"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2"/>
          <p:cNvSpPr/>
          <p:nvPr userDrawn="1"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3"/>
          <p:cNvSpPr/>
          <p:nvPr userDrawn="1"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4"/>
          <p:cNvSpPr/>
          <p:nvPr userDrawn="1"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D6D-7520-4B34-A5A3-E8385FA3AFC6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8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2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3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4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BD1F-DE98-4C29-8281-9EC9927620DF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ounded Rectangle 11"/>
          <p:cNvSpPr/>
          <p:nvPr userDrawn="1"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2"/>
          <p:cNvSpPr/>
          <p:nvPr userDrawn="1"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3"/>
          <p:cNvSpPr/>
          <p:nvPr userDrawn="1"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4"/>
          <p:cNvSpPr/>
          <p:nvPr userDrawn="1"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55FF6D4-D4D7-426A-98F7-170A3668379E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EC5816F-D43D-40D1-9B38-E1A2C18F0972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2295D47-465E-4A05-802B-049480555B6D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16"/>
          <p:cNvSpPr/>
          <p:nvPr userDrawn="1"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7"/>
          <p:cNvSpPr/>
          <p:nvPr userDrawn="1"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8"/>
          <p:cNvSpPr/>
          <p:nvPr userDrawn="1"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9"/>
          <p:cNvSpPr/>
          <p:nvPr userDrawn="1"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1DB0-D703-40B5-AE3D-532AFE0356D1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ounded Rectangle 16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8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9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C029-2200-4EB8-BDE8-5EE0E23571A6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ounded Rectangle 52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53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54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55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C5816F-D43D-40D1-9B38-E1A2C18F0972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Rhetoric &amp; Technology Portfolio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Falcon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38709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 Analysis</a:t>
            </a:r>
          </a:p>
          <a:p>
            <a:r>
              <a:rPr lang="en-US" dirty="0" smtClean="0"/>
              <a:t>Article Analysis</a:t>
            </a:r>
          </a:p>
          <a:p>
            <a:r>
              <a:rPr lang="en-US" dirty="0" smtClean="0"/>
              <a:t>Book Review</a:t>
            </a:r>
          </a:p>
          <a:p>
            <a:r>
              <a:rPr lang="en-US" dirty="0" smtClean="0"/>
              <a:t>Practice </a:t>
            </a:r>
            <a:r>
              <a:rPr lang="en-US" dirty="0" smtClean="0"/>
              <a:t>Comp Exam</a:t>
            </a:r>
          </a:p>
          <a:p>
            <a:r>
              <a:rPr lang="en-US" dirty="0" smtClean="0"/>
              <a:t>Digital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Screen Shot 2015-05-06 at 12.57.0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69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technoculture</a:t>
            </a:r>
            <a:r>
              <a:rPr lang="en-US" dirty="0"/>
              <a:t>: an online journal of technology in society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Critical Essays </a:t>
            </a:r>
            <a:endParaRPr lang="en-US" dirty="0" smtClean="0"/>
          </a:p>
          <a:p>
            <a:r>
              <a:rPr lang="en-US" dirty="0" smtClean="0"/>
              <a:t>Creative </a:t>
            </a:r>
            <a:r>
              <a:rPr lang="en-US" dirty="0"/>
              <a:t>Works </a:t>
            </a:r>
          </a:p>
          <a:p>
            <a:r>
              <a:rPr lang="en-US" dirty="0" smtClean="0"/>
              <a:t>Note </a:t>
            </a:r>
            <a:r>
              <a:rPr lang="en-US" dirty="0"/>
              <a:t>from the Editor </a:t>
            </a:r>
          </a:p>
          <a:p>
            <a:r>
              <a:rPr lang="en-US" dirty="0"/>
              <a:t>Interviews  </a:t>
            </a:r>
          </a:p>
          <a:p>
            <a:r>
              <a:rPr lang="en-US" dirty="0"/>
              <a:t>Postscript </a:t>
            </a:r>
          </a:p>
          <a:p>
            <a:r>
              <a:rPr lang="en-US" dirty="0" smtClean="0"/>
              <a:t>CFP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Analysis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 </a:t>
            </a:r>
            <a:r>
              <a:rPr lang="en-US" dirty="0"/>
              <a:t>Everything Old is New Again: A </a:t>
            </a:r>
            <a:r>
              <a:rPr lang="en-US" dirty="0" err="1"/>
              <a:t>Barthesian</a:t>
            </a:r>
            <a:r>
              <a:rPr lang="en-US" dirty="0"/>
              <a:t> Analysis of </a:t>
            </a:r>
            <a:r>
              <a:rPr lang="en-US" dirty="0" err="1"/>
              <a:t>Tumblr</a:t>
            </a:r>
            <a:r>
              <a:rPr lang="en-US" dirty="0"/>
              <a:t> </a:t>
            </a:r>
          </a:p>
          <a:p>
            <a:r>
              <a:rPr lang="en-US" dirty="0"/>
              <a:t>K. Shannon Howard, University of </a:t>
            </a:r>
            <a:r>
              <a:rPr lang="en-US" dirty="0" smtClean="0"/>
              <a:t>Louisville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3548783"/>
            <a:ext cx="7874000" cy="22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Claire </a:t>
            </a:r>
            <a:r>
              <a:rPr lang="en-US" dirty="0" err="1"/>
              <a:t>Lutkewitte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54741" b="1098"/>
          <a:stretch/>
        </p:blipFill>
        <p:spPr>
          <a:xfrm>
            <a:off x="498474" y="1793876"/>
            <a:ext cx="7556313" cy="4332288"/>
          </a:xfrm>
        </p:spPr>
      </p:pic>
    </p:spTree>
    <p:extLst>
      <p:ext uri="{BB962C8B-B14F-4D97-AF65-F5344CB8AC3E}">
        <p14:creationId xmlns:p14="http://schemas.microsoft.com/office/powerpoint/2010/main" val="112100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 Composition A Critical Sourcebook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One – What Counts as Multimodal Composition and Why Does it Matter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Part </a:t>
            </a:r>
            <a:r>
              <a:rPr lang="en-US" dirty="0"/>
              <a:t>Two – A Matter of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Part </a:t>
            </a:r>
            <a:r>
              <a:rPr lang="en-US" dirty="0"/>
              <a:t>Three – Making Meaning with Multimodal </a:t>
            </a:r>
            <a:r>
              <a:rPr lang="en-US" dirty="0" smtClean="0"/>
              <a:t>Composition</a:t>
            </a:r>
          </a:p>
          <a:p>
            <a:r>
              <a:rPr lang="en-US" dirty="0" smtClean="0"/>
              <a:t>Part </a:t>
            </a:r>
            <a:r>
              <a:rPr lang="en-US" dirty="0"/>
              <a:t>Four – Assignments and </a:t>
            </a:r>
            <a:r>
              <a:rPr lang="en-US" dirty="0" smtClean="0"/>
              <a:t>Assessment</a:t>
            </a:r>
          </a:p>
          <a:p>
            <a:r>
              <a:rPr lang="en-US" dirty="0" smtClean="0"/>
              <a:t>Part </a:t>
            </a:r>
            <a:r>
              <a:rPr lang="en-US" dirty="0"/>
              <a:t>Five – Building a Sustainable Environment for Multimodal </a:t>
            </a:r>
            <a:r>
              <a:rPr lang="en-US" dirty="0" smtClean="0"/>
              <a:t>Composition</a:t>
            </a:r>
          </a:p>
          <a:p>
            <a:r>
              <a:rPr lang="en-US" dirty="0" smtClean="0"/>
              <a:t>Part </a:t>
            </a:r>
            <a:r>
              <a:rPr lang="en-US" dirty="0"/>
              <a:t>Six – The Dynamic Nature of Literacy and Multimodal Compositions</a:t>
            </a:r>
          </a:p>
        </p:txBody>
      </p:sp>
    </p:spTree>
    <p:extLst>
      <p:ext uri="{BB962C8B-B14F-4D97-AF65-F5344CB8AC3E}">
        <p14:creationId xmlns:p14="http://schemas.microsoft.com/office/powerpoint/2010/main" val="385009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Comp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evolution of technology influences rhetoric and rhetoric studies in a number of significant ways. Select one or two (if two, they should be interrelated) topics from the list below and discuss how we’ve seen their concept/role/practice shift and how writing and rhetoric instruction has changed (or not) along with it. </a:t>
            </a:r>
          </a:p>
          <a:p>
            <a:r>
              <a:rPr lang="en-US" dirty="0" smtClean="0"/>
              <a:t>Arrangement</a:t>
            </a:r>
          </a:p>
          <a:p>
            <a:r>
              <a:rPr lang="en-US" dirty="0" smtClean="0"/>
              <a:t>Delivery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82931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125</TotalTime>
  <Words>194</Words>
  <Application>Microsoft Macintosh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Advantage</vt:lpstr>
      <vt:lpstr>Rhetoric &amp; Technology Portfolio</vt:lpstr>
      <vt:lpstr>Overview</vt:lpstr>
      <vt:lpstr>Journal Analysis</vt:lpstr>
      <vt:lpstr>technoculture: an online journal of technology in society </vt:lpstr>
      <vt:lpstr>Article Analysis </vt:lpstr>
      <vt:lpstr>Claire Lutkewitte</vt:lpstr>
      <vt:lpstr>Multimodal Composition A Critical Sourcebook  </vt:lpstr>
      <vt:lpstr>Practice Comp Exam</vt:lpstr>
      <vt:lpstr>Digital Project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Rhetoric &amp; Technology Portfolio</dc:title>
  <dc:creator>J F</dc:creator>
  <cp:lastModifiedBy>J F</cp:lastModifiedBy>
  <cp:revision>11</cp:revision>
  <dcterms:created xsi:type="dcterms:W3CDTF">2015-05-06T06:43:29Z</dcterms:created>
  <dcterms:modified xsi:type="dcterms:W3CDTF">2015-05-06T22:44:07Z</dcterms:modified>
</cp:coreProperties>
</file>