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F35-D462-A643-AA7A-E53DFD2BE1E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857-C726-E942-8AD0-C28648BCDB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F35-D462-A643-AA7A-E53DFD2BE1E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857-C726-E942-8AD0-C28648BCDBA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F35-D462-A643-AA7A-E53DFD2BE1E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857-C726-E942-8AD0-C28648BCDBA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F35-D462-A643-AA7A-E53DFD2BE1E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857-C726-E942-8AD0-C28648BCD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F35-D462-A643-AA7A-E53DFD2BE1E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857-C726-E942-8AD0-C28648BCD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F35-D462-A643-AA7A-E53DFD2BE1E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857-C726-E942-8AD0-C28648BCD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F35-D462-A643-AA7A-E53DFD2BE1E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857-C726-E942-8AD0-C28648BCD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F35-D462-A643-AA7A-E53DFD2BE1E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857-C726-E942-8AD0-C28648BCD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F35-D462-A643-AA7A-E53DFD2BE1E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857-C726-E942-8AD0-C28648BCD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F35-D462-A643-AA7A-E53DFD2BE1E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857-C726-E942-8AD0-C28648BCD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F35-D462-A643-AA7A-E53DFD2BE1E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857-C726-E942-8AD0-C28648BCD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4C5DFF35-D462-A643-AA7A-E53DFD2BE1E6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D722857-C726-E942-8AD0-C28648BCDBAA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327385" y="2830191"/>
            <a:ext cx="7220066" cy="1919655"/>
          </a:xfrm>
        </p:spPr>
        <p:txBody>
          <a:bodyPr/>
          <a:lstStyle/>
          <a:p>
            <a:r>
              <a:rPr lang="en-US" sz="3600" dirty="0" smtClean="0"/>
              <a:t>The Digital Self-Reflection: Metacognitive Practices through Multimodality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Falcon</a:t>
            </a:r>
          </a:p>
        </p:txBody>
      </p:sp>
    </p:spTree>
    <p:extLst>
      <p:ext uri="{BB962C8B-B14F-4D97-AF65-F5344CB8AC3E}">
        <p14:creationId xmlns:p14="http://schemas.microsoft.com/office/powerpoint/2010/main" val="286734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pic>
        <p:nvPicPr>
          <p:cNvPr id="5" name="Content Placeholder 4" descr="Screen Shot 2015-11-03 at 2.07.5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88" r="-24788"/>
          <a:stretch>
            <a:fillRect/>
          </a:stretch>
        </p:blipFill>
        <p:spPr>
          <a:xfrm>
            <a:off x="0" y="3012142"/>
            <a:ext cx="9018671" cy="3388658"/>
          </a:xfrm>
        </p:spPr>
      </p:pic>
    </p:spTree>
    <p:extLst>
      <p:ext uri="{BB962C8B-B14F-4D97-AF65-F5344CB8AC3E}">
        <p14:creationId xmlns:p14="http://schemas.microsoft.com/office/powerpoint/2010/main" val="303186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pic>
        <p:nvPicPr>
          <p:cNvPr id="4" name="Content Placeholder 3" descr="Screen Shot 2015-11-03 at 1.54.0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392" b="-58392"/>
          <a:stretch/>
        </p:blipFill>
        <p:spPr>
          <a:xfrm>
            <a:off x="712788" y="2864248"/>
            <a:ext cx="7716837" cy="3389312"/>
          </a:xfrm>
        </p:spPr>
      </p:pic>
    </p:spTree>
    <p:extLst>
      <p:ext uri="{BB962C8B-B14F-4D97-AF65-F5344CB8AC3E}">
        <p14:creationId xmlns:p14="http://schemas.microsoft.com/office/powerpoint/2010/main" val="386554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pic>
        <p:nvPicPr>
          <p:cNvPr id="4" name="Content Placeholder 3" descr="Screen Shot 2015-11-03 at 2.05.1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37" r="-61137"/>
          <a:stretch>
            <a:fillRect/>
          </a:stretch>
        </p:blipFill>
        <p:spPr>
          <a:xfrm>
            <a:off x="-1386341" y="3012142"/>
            <a:ext cx="7716838" cy="3388658"/>
          </a:xfrm>
        </p:spPr>
      </p:pic>
      <p:pic>
        <p:nvPicPr>
          <p:cNvPr id="5" name="Picture 4" descr="Screen Shot 2015-11-03 at 2.05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5" y="2819486"/>
            <a:ext cx="3621705" cy="35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9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12" y="1371600"/>
            <a:ext cx="7716837" cy="1447800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stakes for student and instructor</a:t>
            </a:r>
          </a:p>
          <a:p>
            <a:r>
              <a:rPr lang="en-US" dirty="0" smtClean="0"/>
              <a:t>Short multimodal composition</a:t>
            </a:r>
          </a:p>
          <a:p>
            <a:r>
              <a:rPr lang="en-US" dirty="0" smtClean="0"/>
              <a:t>Gain insight to the process of the students</a:t>
            </a:r>
          </a:p>
          <a:p>
            <a:r>
              <a:rPr lang="en-US" dirty="0" smtClean="0"/>
              <a:t>Hybrid, f2f, online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7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Mimicry</a:t>
            </a:r>
          </a:p>
          <a:p>
            <a:r>
              <a:rPr lang="en-US" dirty="0" smtClean="0"/>
              <a:t>Participation, </a:t>
            </a:r>
            <a:r>
              <a:rPr lang="en-US" dirty="0" err="1" smtClean="0"/>
              <a:t>reblog</a:t>
            </a:r>
            <a:r>
              <a:rPr lang="en-US" dirty="0" smtClean="0"/>
              <a:t>, like posts (notes) can be low</a:t>
            </a:r>
          </a:p>
          <a:p>
            <a:r>
              <a:rPr lang="en-US" dirty="0" smtClean="0"/>
              <a:t>Students reluctant </a:t>
            </a:r>
            <a:r>
              <a:rPr lang="en-US" smtClean="0"/>
              <a:t>to share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675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>
                <a:effectLst/>
              </a:rPr>
              <a:t>Downing, K., </a:t>
            </a:r>
            <a:r>
              <a:rPr lang="en-US" sz="1100" dirty="0" err="1">
                <a:effectLst/>
              </a:rPr>
              <a:t>Kwong</a:t>
            </a:r>
            <a:r>
              <a:rPr lang="en-US" sz="1100" dirty="0">
                <a:effectLst/>
              </a:rPr>
              <a:t>, T., Chan, S. W., Lam, T. F., &amp; Downing, W. K. (2009). Problem</a:t>
            </a:r>
            <a:r>
              <a:rPr lang="en-US" sz="1100" dirty="0" smtClean="0">
                <a:effectLst/>
              </a:rPr>
              <a:t>-based </a:t>
            </a:r>
            <a:r>
              <a:rPr lang="en-US" sz="1100" dirty="0">
                <a:effectLst/>
              </a:rPr>
              <a:t>learning and the development of metacognition. </a:t>
            </a:r>
            <a:r>
              <a:rPr lang="en-US" sz="1100" i="1" dirty="0">
                <a:effectLst/>
              </a:rPr>
              <a:t>Higher Education</a:t>
            </a:r>
            <a:r>
              <a:rPr lang="en-US" sz="1100" dirty="0">
                <a:effectLst/>
              </a:rPr>
              <a:t>, </a:t>
            </a:r>
            <a:r>
              <a:rPr lang="en-US" sz="1100" i="1" dirty="0">
                <a:effectLst/>
              </a:rPr>
              <a:t>57</a:t>
            </a:r>
            <a:r>
              <a:rPr lang="en-US" sz="1100" dirty="0">
                <a:effectLst/>
              </a:rPr>
              <a:t>(5), </a:t>
            </a:r>
            <a:r>
              <a:rPr lang="en-US" sz="1100" dirty="0" smtClean="0">
                <a:effectLst/>
              </a:rPr>
              <a:t>609</a:t>
            </a:r>
            <a:r>
              <a:rPr lang="en-US" sz="1100" dirty="0">
                <a:effectLst/>
              </a:rPr>
              <a:t>-621</a:t>
            </a:r>
            <a:r>
              <a:rPr lang="en-US" sz="1100" dirty="0" smtClean="0">
                <a:effectLst/>
              </a:rPr>
              <a:t>.</a:t>
            </a:r>
          </a:p>
          <a:p>
            <a:r>
              <a:rPr lang="en-US" sz="1100" dirty="0">
                <a:effectLst/>
              </a:rPr>
              <a:t>Hacker, D. J. (1998). Definitions and empirical foundations. </a:t>
            </a:r>
            <a:r>
              <a:rPr lang="en-US" sz="1100" i="1" dirty="0">
                <a:effectLst/>
              </a:rPr>
              <a:t>Metacognition in </a:t>
            </a:r>
            <a:r>
              <a:rPr lang="en-US" sz="1100" i="1" dirty="0" smtClean="0">
                <a:effectLst/>
              </a:rPr>
              <a:t>educational </a:t>
            </a:r>
            <a:r>
              <a:rPr lang="en-US" sz="1100" i="1" dirty="0">
                <a:effectLst/>
              </a:rPr>
              <a:t>theory and practice</a:t>
            </a:r>
            <a:r>
              <a:rPr lang="en-US" sz="1100" dirty="0">
                <a:effectLst/>
              </a:rPr>
              <a:t>, 1-23</a:t>
            </a:r>
            <a:r>
              <a:rPr lang="en-US" sz="1100" dirty="0" smtClean="0">
                <a:effectLst/>
              </a:rPr>
              <a:t>.</a:t>
            </a:r>
          </a:p>
          <a:p>
            <a:r>
              <a:rPr lang="en-US" sz="1100" dirty="0">
                <a:effectLst/>
              </a:rPr>
              <a:t>New London Group. 1996. A pedagogy of </a:t>
            </a:r>
            <a:r>
              <a:rPr lang="en-US" sz="1100" dirty="0" err="1">
                <a:effectLst/>
              </a:rPr>
              <a:t>multiliteracies</a:t>
            </a:r>
            <a:r>
              <a:rPr lang="en-US" sz="1100" dirty="0">
                <a:effectLst/>
              </a:rPr>
              <a:t>: Designing social futures. </a:t>
            </a:r>
            <a:r>
              <a:rPr lang="en-US" sz="1100" i="1" dirty="0" smtClean="0">
                <a:effectLst/>
              </a:rPr>
              <a:t>Harvard </a:t>
            </a:r>
            <a:r>
              <a:rPr lang="en-US" sz="1100" i="1" dirty="0">
                <a:effectLst/>
              </a:rPr>
              <a:t>Educational Review</a:t>
            </a:r>
            <a:r>
              <a:rPr lang="en-US" sz="1100" dirty="0">
                <a:effectLst/>
              </a:rPr>
              <a:t>, 66: 60–92</a:t>
            </a:r>
            <a:r>
              <a:rPr lang="en-US" sz="1100" dirty="0" smtClean="0">
                <a:effectLst/>
              </a:rPr>
              <a:t>.</a:t>
            </a:r>
          </a:p>
          <a:p>
            <a:r>
              <a:rPr lang="en-US" sz="1100" dirty="0" err="1">
                <a:effectLst/>
              </a:rPr>
              <a:t>Selber</a:t>
            </a:r>
            <a:r>
              <a:rPr lang="en-US" sz="1100" dirty="0">
                <a:effectLst/>
              </a:rPr>
              <a:t> , S. A. ( 2004 ). </a:t>
            </a:r>
            <a:r>
              <a:rPr lang="en-US" sz="1100" i="1" dirty="0" err="1">
                <a:effectLst/>
              </a:rPr>
              <a:t>Multiliteracies</a:t>
            </a:r>
            <a:r>
              <a:rPr lang="en-US" sz="1100" i="1" dirty="0">
                <a:effectLst/>
              </a:rPr>
              <a:t> for a digital age</a:t>
            </a:r>
            <a:r>
              <a:rPr lang="en-US" sz="1100" dirty="0">
                <a:effectLst/>
              </a:rPr>
              <a:t> . Carbondale : Southern Illinois </a:t>
            </a:r>
            <a:r>
              <a:rPr lang="en-US" sz="1100" dirty="0" smtClean="0">
                <a:effectLst/>
              </a:rPr>
              <a:t>University Press</a:t>
            </a:r>
          </a:p>
          <a:p>
            <a:r>
              <a:rPr lang="en-US" sz="1100" dirty="0">
                <a:effectLst/>
              </a:rPr>
              <a:t>Yancey, Kathleen Blake, "Reflection in the Writing Classroom" (1998). </a:t>
            </a:r>
            <a:r>
              <a:rPr lang="en-US" sz="1100" i="1" dirty="0">
                <a:effectLst/>
              </a:rPr>
              <a:t>All USU Press </a:t>
            </a:r>
            <a:r>
              <a:rPr lang="en-US" sz="1100" i="1" dirty="0" smtClean="0">
                <a:effectLst/>
              </a:rPr>
              <a:t>Publications</a:t>
            </a:r>
            <a:r>
              <a:rPr lang="en-US" sz="1100" i="1" dirty="0">
                <a:effectLst/>
              </a:rPr>
              <a:t>.</a:t>
            </a:r>
            <a:r>
              <a:rPr lang="en-US" sz="1100" dirty="0">
                <a:effectLst/>
              </a:rPr>
              <a:t> Book 120.</a:t>
            </a:r>
          </a:p>
          <a:p>
            <a:endParaRPr lang="en-US" sz="1100" dirty="0">
              <a:effectLst/>
            </a:endParaRPr>
          </a:p>
          <a:p>
            <a:endParaRPr lang="en-US" sz="1100" dirty="0">
              <a:effectLst/>
            </a:endParaRPr>
          </a:p>
          <a:p>
            <a:endParaRPr lang="en-US" sz="1100" dirty="0" smtClean="0">
              <a:effectLst/>
            </a:endParaRPr>
          </a:p>
          <a:p>
            <a:endParaRPr lang="en-US" sz="1100" dirty="0">
              <a:effectLst/>
            </a:endParaRPr>
          </a:p>
          <a:p>
            <a:endParaRPr lang="en-US" sz="1100" dirty="0" smtClean="0">
              <a:effectLst/>
            </a:endParaRPr>
          </a:p>
          <a:p>
            <a:endParaRPr lang="en-US" sz="1100" dirty="0">
              <a:effectLst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674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Metacognition Overview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effectLst/>
              </a:rPr>
              <a:t>D.J</a:t>
            </a:r>
            <a:r>
              <a:rPr lang="en-US" sz="1600" dirty="0">
                <a:effectLst/>
              </a:rPr>
              <a:t>. </a:t>
            </a:r>
            <a:r>
              <a:rPr lang="en-US" sz="1600" dirty="0" smtClean="0">
                <a:effectLst/>
              </a:rPr>
              <a:t>Hacker </a:t>
            </a:r>
            <a:r>
              <a:rPr lang="en-US" sz="1600" dirty="0">
                <a:effectLst/>
              </a:rPr>
              <a:t>(1998) </a:t>
            </a:r>
            <a:r>
              <a:rPr lang="en-US" sz="1600" dirty="0" smtClean="0">
                <a:effectLst/>
              </a:rPr>
              <a:t>states “</a:t>
            </a:r>
            <a:r>
              <a:rPr lang="en-US" sz="1600" dirty="0">
                <a:effectLst/>
              </a:rPr>
              <a:t>m</a:t>
            </a:r>
            <a:r>
              <a:rPr lang="en-US" sz="1600" dirty="0" smtClean="0">
                <a:effectLst/>
              </a:rPr>
              <a:t>etacognitive </a:t>
            </a:r>
            <a:r>
              <a:rPr lang="en-US" sz="1600" dirty="0">
                <a:effectLst/>
              </a:rPr>
              <a:t>thoughts do not spring </a:t>
            </a:r>
            <a:r>
              <a:rPr lang="en-US" sz="1600" dirty="0" smtClean="0">
                <a:effectLst/>
              </a:rPr>
              <a:t>from </a:t>
            </a:r>
            <a:r>
              <a:rPr lang="en-US" sz="1600" dirty="0">
                <a:effectLst/>
              </a:rPr>
              <a:t>a person’s immediate external </a:t>
            </a:r>
            <a:r>
              <a:rPr lang="en-US" sz="1600" dirty="0" smtClean="0">
                <a:effectLst/>
              </a:rPr>
              <a:t>reality” (2).</a:t>
            </a:r>
          </a:p>
          <a:p>
            <a:r>
              <a:rPr lang="en-US" sz="1600" dirty="0" smtClean="0">
                <a:effectLst/>
              </a:rPr>
              <a:t>“Source </a:t>
            </a:r>
            <a:r>
              <a:rPr lang="en-US" sz="1600" dirty="0">
                <a:effectLst/>
              </a:rPr>
              <a:t>is tied to the person’s own internal mental representation,” </a:t>
            </a:r>
            <a:r>
              <a:rPr lang="en-US" sz="1600" dirty="0" smtClean="0">
                <a:effectLst/>
              </a:rPr>
              <a:t>and ultimately </a:t>
            </a:r>
            <a:r>
              <a:rPr lang="en-US" sz="1600" dirty="0">
                <a:effectLst/>
              </a:rPr>
              <a:t>“tied to the person’s own internal mental representations of that reality” </a:t>
            </a:r>
            <a:r>
              <a:rPr lang="en-US" sz="1600" dirty="0" smtClean="0">
                <a:effectLst/>
              </a:rPr>
              <a:t>(2</a:t>
            </a:r>
            <a:r>
              <a:rPr lang="en-US" sz="1600" dirty="0">
                <a:effectLst/>
              </a:rPr>
              <a:t>). </a:t>
            </a:r>
            <a:endParaRPr lang="en-US" sz="1600" dirty="0" smtClean="0">
              <a:effectLst/>
            </a:endParaRPr>
          </a:p>
          <a:p>
            <a:r>
              <a:rPr lang="en-US" sz="1600" dirty="0" smtClean="0">
                <a:effectLst/>
              </a:rPr>
              <a:t>Downing </a:t>
            </a:r>
            <a:r>
              <a:rPr lang="en-US" sz="1600" dirty="0">
                <a:effectLst/>
              </a:rPr>
              <a:t>et al</a:t>
            </a:r>
            <a:r>
              <a:rPr lang="en-US" sz="1600" dirty="0" smtClean="0">
                <a:effectLst/>
              </a:rPr>
              <a:t>. (2009) suggest </a:t>
            </a:r>
            <a:r>
              <a:rPr lang="en-US" sz="1600" dirty="0">
                <a:effectLst/>
              </a:rPr>
              <a:t>that “in order to effectively solve problems, students often need to understand how their mind </a:t>
            </a:r>
            <a:r>
              <a:rPr lang="en-US" sz="1600" dirty="0" smtClean="0">
                <a:effectLst/>
              </a:rPr>
              <a:t>functions” (610).</a:t>
            </a:r>
          </a:p>
        </p:txBody>
      </p:sp>
    </p:spTree>
    <p:extLst>
      <p:ext uri="{BB962C8B-B14F-4D97-AF65-F5344CB8AC3E}">
        <p14:creationId xmlns:p14="http://schemas.microsoft.com/office/powerpoint/2010/main" val="397147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Reflection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2" y="2819399"/>
            <a:ext cx="7918074" cy="4038601"/>
          </a:xfrm>
        </p:spPr>
        <p:txBody>
          <a:bodyPr>
            <a:noAutofit/>
          </a:bodyPr>
          <a:lstStyle/>
          <a:p>
            <a:r>
              <a:rPr lang="en-US" sz="1600" dirty="0" smtClean="0">
                <a:effectLst/>
              </a:rPr>
              <a:t>address </a:t>
            </a:r>
            <a:r>
              <a:rPr lang="en-US" sz="1600" dirty="0">
                <a:effectLst/>
              </a:rPr>
              <a:t>progress, </a:t>
            </a:r>
            <a:r>
              <a:rPr lang="en-US" sz="1600" dirty="0" smtClean="0">
                <a:effectLst/>
              </a:rPr>
              <a:t>and urges students to </a:t>
            </a:r>
            <a:r>
              <a:rPr lang="en-US" sz="1600" dirty="0">
                <a:effectLst/>
              </a:rPr>
              <a:t>be critical of their </a:t>
            </a:r>
            <a:r>
              <a:rPr lang="en-US" sz="1600" dirty="0" smtClean="0">
                <a:effectLst/>
              </a:rPr>
              <a:t>literacies</a:t>
            </a:r>
          </a:p>
          <a:p>
            <a:r>
              <a:rPr lang="en-US" sz="1600" dirty="0" smtClean="0">
                <a:effectLst/>
              </a:rPr>
              <a:t>asked to assess what they knew during the process of completing a composition, what they needed to learn to complete the assignment, and what they did to achieve that knowledge. </a:t>
            </a:r>
          </a:p>
          <a:p>
            <a:r>
              <a:rPr lang="en-US" sz="1600" dirty="0" smtClean="0">
                <a:effectLst/>
              </a:rPr>
              <a:t>Yancey </a:t>
            </a:r>
            <a:r>
              <a:rPr lang="en-US" sz="1600" dirty="0">
                <a:effectLst/>
              </a:rPr>
              <a:t>(1998) </a:t>
            </a:r>
            <a:r>
              <a:rPr lang="en-US" sz="1600" dirty="0" smtClean="0">
                <a:effectLst/>
              </a:rPr>
              <a:t>in her book </a:t>
            </a:r>
            <a:r>
              <a:rPr lang="en-US" sz="1600" i="1" dirty="0" smtClean="0">
                <a:effectLst/>
              </a:rPr>
              <a:t>Reflections in the Writing Classroom</a:t>
            </a:r>
            <a:r>
              <a:rPr lang="en-US" sz="1600" dirty="0" smtClean="0">
                <a:effectLst/>
              </a:rPr>
              <a:t>, views </a:t>
            </a:r>
            <a:r>
              <a:rPr lang="en-US" sz="1600" dirty="0">
                <a:effectLst/>
              </a:rPr>
              <a:t>reflection in writing as a growth of consciousness, and a means of going “beyond the text to include a sense of the ongoing conversations that texts enter into” (p.5</a:t>
            </a:r>
            <a:r>
              <a:rPr lang="en-US" sz="1600" dirty="0" smtClean="0">
                <a:effectLst/>
              </a:rPr>
              <a:t>).</a:t>
            </a:r>
          </a:p>
          <a:p>
            <a:r>
              <a:rPr lang="en-US" sz="1600" dirty="0" smtClean="0">
                <a:effectLst/>
              </a:rPr>
              <a:t>“</a:t>
            </a:r>
            <a:r>
              <a:rPr lang="en-US" sz="1600" dirty="0">
                <a:effectLst/>
              </a:rPr>
              <a:t>student talk,</a:t>
            </a:r>
            <a:r>
              <a:rPr lang="en-US" sz="1600" dirty="0" smtClean="0">
                <a:effectLst/>
              </a:rPr>
              <a:t>” which </a:t>
            </a:r>
            <a:r>
              <a:rPr lang="en-US" sz="1600" dirty="0">
                <a:effectLst/>
              </a:rPr>
              <a:t>she defines as a part of the reflection process that asks students to participate with instructors as active participants in their learning (Yancey). She defines reflection as a “processes by which we know what we have accomplished and by which we articulate accomplishment, and the products of those processes” (p.6). </a:t>
            </a:r>
            <a:endParaRPr lang="en-US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549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Compositions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The New London Group (1996) </a:t>
            </a:r>
            <a:r>
              <a:rPr lang="en-US" dirty="0" smtClean="0">
                <a:effectLst/>
              </a:rPr>
              <a:t>appeal </a:t>
            </a:r>
            <a:r>
              <a:rPr lang="en-US" dirty="0">
                <a:effectLst/>
              </a:rPr>
              <a:t>to instructors to form new pedagogical practices based on the new </a:t>
            </a:r>
            <a:r>
              <a:rPr lang="en-US" dirty="0" err="1" smtClean="0">
                <a:effectLst/>
              </a:rPr>
              <a:t>multiliteracies</a:t>
            </a:r>
            <a:r>
              <a:rPr lang="en-US" dirty="0" smtClean="0">
                <a:effectLst/>
              </a:rPr>
              <a:t> to </a:t>
            </a:r>
            <a:r>
              <a:rPr lang="en-US" dirty="0">
                <a:effectLst/>
              </a:rPr>
              <a:t>“broaden understanding of literacy and literacy teaching and learning to include negotiating a multiplicity of discourses” (p.61). 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Selber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(2004) built </a:t>
            </a:r>
            <a:r>
              <a:rPr lang="en-US" dirty="0">
                <a:effectLst/>
              </a:rPr>
              <a:t>on the idea that we all function in a world where multiple digital literacies are necessary.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2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Multimodal Self-Reflection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Continue </a:t>
            </a:r>
            <a:r>
              <a:rPr lang="en-US" dirty="0"/>
              <a:t>the conversation of incorporating multimodal compositions in the writing classrooms </a:t>
            </a:r>
          </a:p>
          <a:p>
            <a:r>
              <a:rPr lang="en-US" dirty="0"/>
              <a:t>Multimodal making </a:t>
            </a:r>
            <a:r>
              <a:rPr lang="en-US" dirty="0" smtClean="0"/>
              <a:t>is writing</a:t>
            </a:r>
          </a:p>
          <a:p>
            <a:r>
              <a:rPr lang="en-US" dirty="0"/>
              <a:t>Using mixed media</a:t>
            </a:r>
          </a:p>
          <a:p>
            <a:r>
              <a:rPr lang="en-US" dirty="0" err="1"/>
              <a:t>Multiliteracies</a:t>
            </a:r>
            <a:endParaRPr lang="en-US" dirty="0"/>
          </a:p>
          <a:p>
            <a:r>
              <a:rPr lang="en-US" dirty="0"/>
              <a:t>Agency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1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umblr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  <a:p>
            <a:r>
              <a:rPr lang="en-US" dirty="0"/>
              <a:t>Discourse communities</a:t>
            </a:r>
          </a:p>
          <a:p>
            <a:r>
              <a:rPr lang="en-US" dirty="0"/>
              <a:t>Genre conventions and styles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umblr</a:t>
            </a:r>
            <a:endParaRPr lang="en-US" dirty="0"/>
          </a:p>
        </p:txBody>
      </p:sp>
      <p:pic>
        <p:nvPicPr>
          <p:cNvPr id="4" name="Content Placeholder 3" descr="Screen Shot 2015-11-03 at 1.28.5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2140"/>
          <a:stretch>
            <a:fillRect/>
          </a:stretch>
        </p:blipFill>
        <p:spPr>
          <a:xfrm>
            <a:off x="987825" y="4419024"/>
            <a:ext cx="7239000" cy="2244923"/>
          </a:xfrm>
        </p:spPr>
      </p:pic>
      <p:pic>
        <p:nvPicPr>
          <p:cNvPr id="6" name="Picture 5" descr="Screen Shot 2015-11-03 at 1.29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5" y="2689316"/>
            <a:ext cx="7239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2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92" r="-33392"/>
          <a:stretch>
            <a:fillRect/>
          </a:stretch>
        </p:blipFill>
        <p:spPr>
          <a:xfrm>
            <a:off x="589309" y="3011488"/>
            <a:ext cx="7716837" cy="33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8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1-03 at 1.39.02 AM.png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334" b="-76334"/>
          <a:stretch/>
        </p:blipFill>
        <p:spPr>
          <a:xfrm rot="21338992">
            <a:off x="281686" y="1090095"/>
            <a:ext cx="8402735" cy="316624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flipH="1">
            <a:off x="127988" y="5978387"/>
            <a:ext cx="45719" cy="8760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0800000" flipV="1">
            <a:off x="1711910" y="938632"/>
            <a:ext cx="5497431" cy="910857"/>
          </a:xfrm>
        </p:spPr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pic>
        <p:nvPicPr>
          <p:cNvPr id="10" name="MaclinGotitCR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1215" y="3460058"/>
            <a:ext cx="5702863" cy="33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9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592</TotalTime>
  <Words>576</Words>
  <Application>Microsoft Macintosh PowerPoint</Application>
  <PresentationFormat>On-screen Show (4:3)</PresentationFormat>
  <Paragraphs>52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Sky</vt:lpstr>
      <vt:lpstr>The Digital Self-Reflection: Metacognitive Practices through Multimodality </vt:lpstr>
      <vt:lpstr>Metacognition Overview</vt:lpstr>
      <vt:lpstr> Reflection Assignment</vt:lpstr>
      <vt:lpstr>Multimodal Compositions</vt:lpstr>
      <vt:lpstr>The Multimodal Self-Reflection</vt:lpstr>
      <vt:lpstr>tumblr</vt:lpstr>
      <vt:lpstr>tumblr</vt:lpstr>
      <vt:lpstr>Student Examples</vt:lpstr>
      <vt:lpstr>Student Examples</vt:lpstr>
      <vt:lpstr>Student Examples</vt:lpstr>
      <vt:lpstr>Student Examples</vt:lpstr>
      <vt:lpstr>Student Examples</vt:lpstr>
      <vt:lpstr>Advantages</vt:lpstr>
      <vt:lpstr>Disadvantages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F</dc:creator>
  <cp:lastModifiedBy>J F</cp:lastModifiedBy>
  <cp:revision>30</cp:revision>
  <dcterms:created xsi:type="dcterms:W3CDTF">2015-11-03T05:20:23Z</dcterms:created>
  <dcterms:modified xsi:type="dcterms:W3CDTF">2015-11-03T15:12:26Z</dcterms:modified>
</cp:coreProperties>
</file>