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1" r:id="rId5"/>
    <p:sldId id="258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46" d="100"/>
          <a:sy n="46" d="100"/>
        </p:scale>
        <p:origin x="-15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6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TitleSlid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492375"/>
            <a:ext cx="6762749" cy="1470025"/>
          </a:xfrm>
        </p:spPr>
        <p:txBody>
          <a:bodyPr/>
          <a:lstStyle>
            <a:lvl1pPr algn="r">
              <a:defRPr sz="4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1" y="3966882"/>
            <a:ext cx="6762749" cy="1752600"/>
          </a:xfrm>
        </p:spPr>
        <p:txBody>
          <a:bodyPr>
            <a:normAutofit/>
          </a:bodyPr>
          <a:lstStyle>
            <a:lvl1pPr marL="0" indent="0" algn="r">
              <a:spcBef>
                <a:spcPts val="6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3/2/16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3/2/16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Ca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4" y="590550"/>
            <a:ext cx="365760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3023" y="739588"/>
            <a:ext cx="3657600" cy="53087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464" y="1816100"/>
            <a:ext cx="3657600" cy="38227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3/2/16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PictureCa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977" y="187452"/>
            <a:ext cx="853665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0" y="533400"/>
            <a:ext cx="447675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124" y="1828800"/>
            <a:ext cx="4474539" cy="38100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6124" y="6288741"/>
            <a:ext cx="1887537" cy="365125"/>
          </a:xfrm>
        </p:spPr>
        <p:txBody>
          <a:bodyPr/>
          <a:lstStyle/>
          <a:p>
            <a:fld id="{D140825E-4A15-4D39-8176-1F07E904CB30}" type="datetimeFigureOut">
              <a:rPr lang="en-US" smtClean="0"/>
              <a:t>3/2/16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67399" y="6288741"/>
            <a:ext cx="267596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188253" y="179292"/>
            <a:ext cx="3281087" cy="6483096"/>
          </a:xfrm>
          <a:prstGeom prst="round1Rect">
            <a:avLst>
              <a:gd name="adj" fmla="val 17325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0953" y="533400"/>
            <a:ext cx="365760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596153" y="1600199"/>
            <a:ext cx="3657600" cy="3657601"/>
          </a:xfrm>
          <a:prstGeom prst="ellipse">
            <a:avLst/>
          </a:prstGeom>
          <a:blipFill dpi="0" rotWithShape="0">
            <a:blip r:embed="rId3" cstate="print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0412" y="1828800"/>
            <a:ext cx="3657600" cy="38100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741"/>
            <a:ext cx="1865125" cy="365125"/>
          </a:xfrm>
        </p:spPr>
        <p:txBody>
          <a:bodyPr/>
          <a:lstStyle/>
          <a:p>
            <a:fld id="{D140825E-4A15-4D39-8176-1F07E904CB30}" type="datetimeFigureOut">
              <a:rPr lang="en-US" smtClean="0"/>
              <a:t>3/2/16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741"/>
            <a:ext cx="521755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038" y="3778624"/>
            <a:ext cx="7560515" cy="110265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871584" y="762000"/>
            <a:ext cx="7427726" cy="2989730"/>
          </a:xfrm>
          <a:prstGeom prst="roundRect">
            <a:avLst>
              <a:gd name="adj" fmla="val 7476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8034" y="4827493"/>
            <a:ext cx="7559977" cy="1220881"/>
          </a:xfr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741"/>
            <a:ext cx="1865125" cy="365125"/>
          </a:xfrm>
        </p:spPr>
        <p:txBody>
          <a:bodyPr/>
          <a:lstStyle/>
          <a:p>
            <a:fld id="{D140825E-4A15-4D39-8176-1F07E904CB30}" type="datetimeFigureOut">
              <a:rPr lang="en-US" smtClean="0"/>
              <a:t>3/2/16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741"/>
            <a:ext cx="521755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3/2/16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28646" y="779463"/>
            <a:ext cx="1358153" cy="52689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779464"/>
            <a:ext cx="6170613" cy="5268911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3/2/16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3/2/16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SectionHead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591360"/>
            <a:ext cx="7583487" cy="1362075"/>
          </a:xfrm>
        </p:spPr>
        <p:txBody>
          <a:bodyPr anchor="b" anchorCtr="0">
            <a:noAutofit/>
          </a:bodyPr>
          <a:lstStyle>
            <a:lvl1pPr algn="l">
              <a:defRPr sz="4400" b="1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3950354"/>
            <a:ext cx="7583487" cy="1500187"/>
          </a:xfrm>
        </p:spPr>
        <p:txBody>
          <a:bodyPr anchor="t" anchorCtr="0"/>
          <a:lstStyle>
            <a:lvl1pPr marL="0" indent="0" algn="l">
              <a:spcBef>
                <a:spcPts val="600"/>
              </a:spcBef>
              <a:buNone/>
              <a:defRPr sz="20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3/2/16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8541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3/2/16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5350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5350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3/2/16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1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3/2/16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779462" y="3991816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3/2/16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3/2/16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4"/>
          </p:nvPr>
        </p:nvSpPr>
        <p:spPr>
          <a:xfrm>
            <a:off x="77946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5"/>
          </p:nvPr>
        </p:nvSpPr>
        <p:spPr>
          <a:xfrm>
            <a:off x="77946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3/2/16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Diagonal Corner Rectangle 7"/>
          <p:cNvSpPr/>
          <p:nvPr/>
        </p:nvSpPr>
        <p:spPr>
          <a:xfrm>
            <a:off x="189707" y="189707"/>
            <a:ext cx="8764587" cy="6478587"/>
          </a:xfrm>
          <a:prstGeom prst="round2DiagRect">
            <a:avLst>
              <a:gd name="adj1" fmla="val 9416"/>
              <a:gd name="adj2" fmla="val 0"/>
            </a:avLst>
          </a:prstGeom>
          <a:gradFill>
            <a:gsLst>
              <a:gs pos="1700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28800"/>
            <a:ext cx="7583487" cy="42089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6288741"/>
            <a:ext cx="18875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140825E-4A15-4D39-8176-1F07E904CB30}" type="datetimeFigureOut">
              <a:rPr lang="en-US" smtClean="0"/>
              <a:t>3/2/16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4615" y="6288741"/>
            <a:ext cx="52387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4411" y="219635"/>
            <a:ext cx="493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82575" indent="-282575" algn="l" defTabSz="914400" rtl="0" eaLnBrk="1" latinLnBrk="0" hangingPunct="1">
        <a:spcBef>
          <a:spcPts val="2000"/>
        </a:spcBef>
        <a:buFont typeface="Wingdings 2" pitchFamily="18" charset="2"/>
        <a:buChar char=""/>
        <a:defRPr sz="2200" kern="1200">
          <a:solidFill>
            <a:schemeClr val="bg1"/>
          </a:solidFill>
          <a:latin typeface="+mn-lt"/>
          <a:ea typeface="+mn-ea"/>
          <a:cs typeface="+mn-cs"/>
        </a:defRPr>
      </a:lvl1pPr>
      <a:lvl2pPr marL="577850" indent="-295275" algn="l" defTabSz="914400" rtl="0" eaLnBrk="1" latinLnBrk="0" hangingPunct="1">
        <a:spcBef>
          <a:spcPts val="600"/>
        </a:spcBef>
        <a:buFont typeface="Wingdings 2" pitchFamily="18" charset="2"/>
        <a:buChar char="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86042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143000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142557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1711325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6pPr>
      <a:lvl7pPr marL="2000250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7pPr>
      <a:lvl8pPr marL="2290763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8pPr>
      <a:lvl9pPr marL="2571750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Central El Paso Community Organization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934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CEPCO Mission Statement &amp;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</a:t>
            </a:r>
            <a:r>
              <a:rPr lang="en-US" dirty="0" smtClean="0"/>
              <a:t>o </a:t>
            </a:r>
            <a:r>
              <a:rPr lang="en-US" dirty="0"/>
              <a:t>serve as a safe haven, promote education and provide spiritual development whereby youth can reach their full potential, empowering individuals to increase their quality of life in the </a:t>
            </a:r>
            <a:r>
              <a:rPr lang="en-US" dirty="0" smtClean="0"/>
              <a:t>community.</a:t>
            </a:r>
            <a:endParaRPr lang="en-US" dirty="0"/>
          </a:p>
          <a:p>
            <a:r>
              <a:rPr lang="en-US" dirty="0"/>
              <a:t>To minimize the risk factors and maximize the protective factors, seek and develop resources and alternatives for prevention and education for children, youth and the family as a whole. </a:t>
            </a:r>
          </a:p>
          <a:p>
            <a:r>
              <a:rPr lang="en-US" dirty="0"/>
              <a:t>To decrease school drop-outs and teen </a:t>
            </a:r>
            <a:r>
              <a:rPr lang="en-US" dirty="0" err="1"/>
              <a:t>pregancy</a:t>
            </a:r>
            <a:r>
              <a:rPr lang="en-US" dirty="0"/>
              <a:t>, and to motivate the youth to graduate from high school. </a:t>
            </a:r>
          </a:p>
          <a:p>
            <a:r>
              <a:rPr lang="en-US" dirty="0"/>
              <a:t>To get the community involved in the After School Program and other prevention efforts to encourage youth to pursue higher education goals. </a:t>
            </a:r>
          </a:p>
        </p:txBody>
      </p:sp>
    </p:spTree>
    <p:extLst>
      <p:ext uri="{BB962C8B-B14F-4D97-AF65-F5344CB8AC3E}">
        <p14:creationId xmlns:p14="http://schemas.microsoft.com/office/powerpoint/2010/main" val="2391726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9826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Border Immersion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groups from universities and partner </a:t>
            </a:r>
            <a:r>
              <a:rPr lang="en-US" dirty="0" smtClean="0"/>
              <a:t>churches spend </a:t>
            </a:r>
            <a:r>
              <a:rPr lang="en-US" dirty="0"/>
              <a:t>4 days to 1 </a:t>
            </a:r>
            <a:r>
              <a:rPr lang="en-US" dirty="0" smtClean="0"/>
              <a:t>week</a:t>
            </a:r>
            <a:r>
              <a:rPr lang="en-US" dirty="0"/>
              <a:t> </a:t>
            </a:r>
            <a:r>
              <a:rPr lang="en-US" dirty="0"/>
              <a:t>learn about immigration</a:t>
            </a:r>
            <a:r>
              <a:rPr lang="en-US" dirty="0" smtClean="0"/>
              <a:t>,</a:t>
            </a:r>
          </a:p>
          <a:p>
            <a:r>
              <a:rPr lang="en-US" dirty="0" smtClean="0"/>
              <a:t> the  </a:t>
            </a:r>
            <a:r>
              <a:rPr lang="en-US" dirty="0"/>
              <a:t>legal process, immigration stories about </a:t>
            </a:r>
            <a:r>
              <a:rPr lang="en-US" dirty="0" smtClean="0"/>
              <a:t>process, current </a:t>
            </a:r>
            <a:r>
              <a:rPr lang="en-US" dirty="0"/>
              <a:t>political statements, current laws, immigrate </a:t>
            </a:r>
            <a:r>
              <a:rPr lang="en-US" dirty="0" smtClean="0"/>
              <a:t>stereotypes</a:t>
            </a:r>
            <a:endParaRPr lang="en-US" dirty="0"/>
          </a:p>
          <a:p>
            <a:r>
              <a:rPr lang="en-US" dirty="0"/>
              <a:t>address the issues and comments so groups can understand the truth and form a more informed opinion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4234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Community Literacy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Collaborate with </a:t>
            </a:r>
            <a:r>
              <a:rPr lang="en-US" dirty="0" err="1" smtClean="0"/>
              <a:t>Ceci</a:t>
            </a:r>
            <a:r>
              <a:rPr lang="en-US" dirty="0" smtClean="0"/>
              <a:t> </a:t>
            </a:r>
            <a:r>
              <a:rPr lang="en-US" dirty="0"/>
              <a:t>P. Herrera of CEPCO to complete writing, video composition, and web development projects for the organization, and for the Border Immersion Program </a:t>
            </a:r>
            <a:endParaRPr lang="en-US" dirty="0" smtClean="0"/>
          </a:p>
          <a:p>
            <a:r>
              <a:rPr lang="en-US" dirty="0" smtClean="0"/>
              <a:t>Informing the community about the CEPCO, the after school program, by updating and creating new brochures, and update the website</a:t>
            </a:r>
          </a:p>
          <a:p>
            <a:r>
              <a:rPr lang="en-US" dirty="0" smtClean="0"/>
              <a:t>Promotional video for the Border Immersion Program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77601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Brochure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029482"/>
      </p:ext>
    </p:extLst>
  </p:cSld>
  <p:clrMapOvr>
    <a:masterClrMapping/>
  </p:clrMapOvr>
</p:sld>
</file>

<file path=ppt/theme/theme1.xml><?xml version="1.0" encoding="utf-8"?>
<a:theme xmlns:a="http://schemas.openxmlformats.org/drawingml/2006/main" name="Revolution">
  <a:themeElements>
    <a:clrScheme name="Revolution">
      <a:dk1>
        <a:sysClr val="windowText" lastClr="000000"/>
      </a:dk1>
      <a:lt1>
        <a:sysClr val="window" lastClr="FFFFFF"/>
      </a:lt1>
      <a:dk2>
        <a:srgbClr val="1B3861"/>
      </a:dk2>
      <a:lt2>
        <a:srgbClr val="38ABED"/>
      </a:lt2>
      <a:accent1>
        <a:srgbClr val="0C5986"/>
      </a:accent1>
      <a:accent2>
        <a:srgbClr val="DDF53D"/>
      </a:accent2>
      <a:accent3>
        <a:srgbClr val="508709"/>
      </a:accent3>
      <a:accent4>
        <a:srgbClr val="BF5E00"/>
      </a:accent4>
      <a:accent5>
        <a:srgbClr val="9C0001"/>
      </a:accent5>
      <a:accent6>
        <a:srgbClr val="660075"/>
      </a:accent6>
      <a:hlink>
        <a:srgbClr val="ABF24D"/>
      </a:hlink>
      <a:folHlink>
        <a:srgbClr val="A0E7FB"/>
      </a:folHlink>
    </a:clrScheme>
    <a:fontScheme name="Revolution">
      <a:maj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Revolution">
      <a: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0800000">
              <a:srgbClr val="808080">
                <a:alpha val="75000"/>
              </a:srgbClr>
            </a:innerShdw>
          </a:effectLst>
        </a:effectStyle>
        <a:effectStyle>
          <a:effectLst>
            <a:innerShdw blurRad="50800" dist="25400" dir="13500000">
              <a:srgbClr val="808080">
                <a:alpha val="75000"/>
              </a:srgbClr>
            </a:innerShdw>
            <a:outerShdw blurRad="63500" dist="50800" dir="5400000" algn="br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1400000"/>
            </a:lightRig>
          </a:scene3d>
          <a:sp3d contourW="12700" prstMaterial="softmetal">
            <a:bevelT w="63500" h="254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Revolution.thmx</Template>
  <TotalTime>241</TotalTime>
  <Words>130</Words>
  <Application>Microsoft Macintosh PowerPoint</Application>
  <PresentationFormat>On-screen Show (4:3)</PresentationFormat>
  <Paragraphs>15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Revolution</vt:lpstr>
      <vt:lpstr>Central El Paso Community Organization</vt:lpstr>
      <vt:lpstr>CEPCO Mission Statement &amp; Goals</vt:lpstr>
      <vt:lpstr>PowerPoint Presentation</vt:lpstr>
      <vt:lpstr>Border Immersion Program</vt:lpstr>
      <vt:lpstr>Community Literacy Projects</vt:lpstr>
      <vt:lpstr>Brochure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 F</dc:creator>
  <cp:lastModifiedBy>J F</cp:lastModifiedBy>
  <cp:revision>10</cp:revision>
  <dcterms:created xsi:type="dcterms:W3CDTF">2016-02-29T06:14:08Z</dcterms:created>
  <dcterms:modified xsi:type="dcterms:W3CDTF">2016-03-02T10:06:31Z</dcterms:modified>
</cp:coreProperties>
</file>